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42"/>
  </p:notesMasterIdLst>
  <p:sldIdLst>
    <p:sldId id="256" r:id="rId2"/>
    <p:sldId id="320" r:id="rId3"/>
    <p:sldId id="258" r:id="rId4"/>
    <p:sldId id="322" r:id="rId5"/>
    <p:sldId id="259" r:id="rId6"/>
    <p:sldId id="260" r:id="rId7"/>
    <p:sldId id="318" r:id="rId8"/>
    <p:sldId id="261" r:id="rId9"/>
    <p:sldId id="265" r:id="rId10"/>
    <p:sldId id="262" r:id="rId11"/>
    <p:sldId id="263" r:id="rId12"/>
    <p:sldId id="264" r:id="rId13"/>
    <p:sldId id="266" r:id="rId14"/>
    <p:sldId id="267" r:id="rId15"/>
    <p:sldId id="295" r:id="rId16"/>
    <p:sldId id="269" r:id="rId17"/>
    <p:sldId id="270" r:id="rId18"/>
    <p:sldId id="271" r:id="rId19"/>
    <p:sldId id="272" r:id="rId20"/>
    <p:sldId id="274" r:id="rId21"/>
    <p:sldId id="312" r:id="rId22"/>
    <p:sldId id="313" r:id="rId23"/>
    <p:sldId id="314" r:id="rId24"/>
    <p:sldId id="277" r:id="rId25"/>
    <p:sldId id="278" r:id="rId26"/>
    <p:sldId id="296" r:id="rId27"/>
    <p:sldId id="297" r:id="rId28"/>
    <p:sldId id="309" r:id="rId29"/>
    <p:sldId id="279" r:id="rId30"/>
    <p:sldId id="280" r:id="rId31"/>
    <p:sldId id="289" r:id="rId32"/>
    <p:sldId id="298" r:id="rId33"/>
    <p:sldId id="299" r:id="rId34"/>
    <p:sldId id="300" r:id="rId35"/>
    <p:sldId id="305" r:id="rId36"/>
    <p:sldId id="316" r:id="rId37"/>
    <p:sldId id="321" r:id="rId38"/>
    <p:sldId id="306" r:id="rId39"/>
    <p:sldId id="257" r:id="rId40"/>
    <p:sldId id="319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95" autoAdjust="0"/>
    <p:restoredTop sz="93155" autoAdjust="0"/>
  </p:normalViewPr>
  <p:slideViewPr>
    <p:cSldViewPr snapToGrid="0" snapToObjects="1">
      <p:cViewPr>
        <p:scale>
          <a:sx n="110" d="100"/>
          <a:sy n="110" d="100"/>
        </p:scale>
        <p:origin x="-1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D8C7F-1518-8A45-A673-83D271799544}" type="datetimeFigureOut">
              <a:rPr lang="en-US" smtClean="0"/>
              <a:t>11/11/16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15A41-F675-5E4A-AEC7-B244C1F63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30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Part I: Lattice based, exactly solvable Hamiltonian</a:t>
            </a:r>
          </a:p>
          <a:p>
            <a:r>
              <a:rPr lang="en-US" dirty="0" smtClean="0"/>
              <a:t>Part II: Category</a:t>
            </a:r>
            <a:r>
              <a:rPr lang="en-US" baseline="0" dirty="0" smtClean="0"/>
              <a:t> theory, but won’t go into detail for this talk</a:t>
            </a:r>
          </a:p>
          <a:p>
            <a:r>
              <a:rPr lang="en-US" baseline="0" dirty="0" smtClean="0"/>
              <a:t>Part III: Use this for universal TQC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6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Kitaev</a:t>
            </a:r>
            <a:r>
              <a:rPr lang="en-US" dirty="0" smtClean="0"/>
              <a:t>: original lattice Hamiltonian</a:t>
            </a:r>
            <a:r>
              <a:rPr lang="en-US" baseline="0" dirty="0" smtClean="0"/>
              <a:t> for DW theory in the bulk</a:t>
            </a:r>
          </a:p>
          <a:p>
            <a:r>
              <a:rPr lang="en-US" baseline="0" dirty="0" err="1" smtClean="0"/>
              <a:t>Bombin</a:t>
            </a:r>
            <a:r>
              <a:rPr lang="en-US" baseline="0" dirty="0" smtClean="0"/>
              <a:t> and Martin-Delgado: modification of </a:t>
            </a:r>
            <a:r>
              <a:rPr lang="en-US" baseline="0" dirty="0" err="1" smtClean="0"/>
              <a:t>Kitaev’s</a:t>
            </a:r>
            <a:r>
              <a:rPr lang="en-US" baseline="0" dirty="0" smtClean="0"/>
              <a:t> Hamiltonian</a:t>
            </a:r>
          </a:p>
          <a:p>
            <a:r>
              <a:rPr lang="en-US" baseline="0" dirty="0" smtClean="0"/>
              <a:t>BSW + KK: both construct certain gapped boundary Hamiltonians</a:t>
            </a:r>
          </a:p>
          <a:p>
            <a:r>
              <a:rPr lang="en-US" baseline="0" dirty="0" smtClean="0"/>
              <a:t>Fowler: TQC on surface codes</a:t>
            </a:r>
          </a:p>
          <a:p>
            <a:r>
              <a:rPr lang="en-US" baseline="0" dirty="0" smtClean="0"/>
              <a:t>BF: Introduced topological charge projection that we adapt for universality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4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78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Esp.</a:t>
            </a:r>
            <a:r>
              <a:rPr lang="en-US" baseline="0" dirty="0" smtClean="0"/>
              <a:t> for first two parts, would like to emphasize the importance of each part of the lattice</a:t>
            </a:r>
          </a:p>
          <a:p>
            <a:r>
              <a:rPr lang="en-US" baseline="0" dirty="0" smtClean="0"/>
              <a:t>[Distribute sheets]</a:t>
            </a:r>
          </a:p>
          <a:p>
            <a:r>
              <a:rPr lang="en-US" baseline="0" dirty="0" smtClean="0"/>
              <a:t>Used numbers to indicate the most important aspects (e.g. bulk lattice, hole lattice, or triangles/ribbons)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96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Need</a:t>
            </a:r>
            <a:r>
              <a:rPr lang="en-US" baseline="0" dirty="0" smtClean="0"/>
              <a:t> a directed lattice in the case that G is non-</a:t>
            </a:r>
            <a:r>
              <a:rPr lang="en-US" baseline="0" dirty="0" err="1" smtClean="0"/>
              <a:t>abelian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67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L,T act on </a:t>
            </a:r>
            <a:r>
              <a:rPr lang="en-US" i="1" dirty="0" smtClean="0"/>
              <a:t>single</a:t>
            </a:r>
            <a:r>
              <a:rPr lang="en-US" i="0" dirty="0" smtClean="0"/>
              <a:t> </a:t>
            </a:r>
            <a:r>
              <a:rPr lang="en-US" i="0" dirty="0" err="1" smtClean="0"/>
              <a:t>qudit</a:t>
            </a:r>
            <a:r>
              <a:rPr lang="en-US" i="0" dirty="0" smtClean="0"/>
              <a:t>/spin</a:t>
            </a:r>
          </a:p>
          <a:p>
            <a:r>
              <a:rPr lang="en-US" i="0" dirty="0" err="1" smtClean="0"/>
              <a:t>B^h</a:t>
            </a:r>
            <a:r>
              <a:rPr lang="en-US" i="0" dirty="0" smtClean="0"/>
              <a:t> projects onto flux </a:t>
            </a:r>
            <a:r>
              <a:rPr lang="en-US" i="1" dirty="0" smtClean="0"/>
              <a:t>h, </a:t>
            </a:r>
            <a:r>
              <a:rPr lang="en-US" i="0" dirty="0" smtClean="0"/>
              <a:t>linear</a:t>
            </a:r>
            <a:r>
              <a:rPr lang="en-US" i="0" baseline="0" dirty="0" smtClean="0"/>
              <a:t> combination of products of T’s</a:t>
            </a:r>
            <a:endParaRPr lang="en-US" i="0" dirty="0" smtClean="0"/>
          </a:p>
          <a:p>
            <a:r>
              <a:rPr lang="en-US" i="0" dirty="0" err="1" smtClean="0"/>
              <a:t>A^g’s</a:t>
            </a:r>
            <a:r>
              <a:rPr lang="en-US" i="0" dirty="0" smtClean="0"/>
              <a:t> form representation of</a:t>
            </a:r>
            <a:r>
              <a:rPr lang="en-US" i="0" baseline="0" dirty="0" smtClean="0"/>
              <a:t> G, product of L’s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</a:t>
            </a:r>
            <a:r>
              <a:rPr lang="en-US" baseline="0" dirty="0" smtClean="0"/>
              <a:t> you pay close attention: </a:t>
            </a:r>
            <a:r>
              <a:rPr lang="en-US" dirty="0" smtClean="0"/>
              <a:t>Whenever</a:t>
            </a:r>
            <a:r>
              <a:rPr lang="en-US" baseline="0" dirty="0" smtClean="0"/>
              <a:t> used in the context of vertices/</a:t>
            </a:r>
            <a:r>
              <a:rPr lang="en-US" baseline="0" dirty="0" err="1" smtClean="0"/>
              <a:t>plaquettes</a:t>
            </a:r>
            <a:r>
              <a:rPr lang="en-US" i="0" dirty="0" smtClean="0"/>
              <a:t>, +/- picked</a:t>
            </a:r>
            <a:r>
              <a:rPr lang="en-US" i="0" baseline="0" dirty="0" smtClean="0"/>
              <a:t> by the arrow</a:t>
            </a:r>
            <a:endParaRPr lang="en-US" dirty="0" smtClean="0"/>
          </a:p>
          <a:p>
            <a:endParaRPr lang="en-US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70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A(v)</a:t>
            </a:r>
            <a:r>
              <a:rPr lang="en-US" baseline="0" dirty="0" smtClean="0"/>
              <a:t> project onto trivial representation, B(p) onto trivial flux (dual space)</a:t>
            </a:r>
          </a:p>
          <a:p>
            <a:r>
              <a:rPr lang="en-US" baseline="0" dirty="0" smtClean="0"/>
              <a:t>(Duality: A(v) = linear combination of product of L, B(p) = linear combination of product of T)</a:t>
            </a:r>
          </a:p>
          <a:p>
            <a:r>
              <a:rPr lang="en-US" baseline="0" dirty="0" smtClean="0"/>
              <a:t>Note generalization to cases with 3-cocycles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9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Ribbon: glue together triangles, alternating direct and dual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0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Diagrammatic</a:t>
            </a:r>
            <a:r>
              <a:rPr lang="en-US" baseline="0" dirty="0" smtClean="0"/>
              <a:t> definition is a special case of triangles (triangles must come in direct/dual pairs, even 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Ribbon operators generate</a:t>
            </a:r>
            <a:r>
              <a:rPr lang="en-US" baseline="0" dirty="0" smtClean="0"/>
              <a:t> a space of excitations, “elementary excitations” are subspaces invariant under local operators D defined previously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Topological vs. local degrees of freedom: action on ends</a:t>
            </a:r>
            <a:r>
              <a:rPr lang="en-US" baseline="0" dirty="0" smtClean="0"/>
              <a:t> of the ribbon by D^(</a:t>
            </a:r>
            <a:r>
              <a:rPr lang="en-US" baseline="0" dirty="0" err="1" smtClean="0"/>
              <a:t>h,g</a:t>
            </a:r>
            <a:r>
              <a:rPr lang="en-US" baseline="0" dirty="0" smtClean="0"/>
              <a:t>)</a:t>
            </a:r>
          </a:p>
          <a:p>
            <a:pPr marL="0" indent="0">
              <a:buNone/>
            </a:pPr>
            <a:r>
              <a:rPr lang="en-US" baseline="0" dirty="0" smtClean="0"/>
              <a:t>Fourier transform on the operator </a:t>
            </a:r>
            <a:r>
              <a:rPr lang="en-US" i="1" baseline="0" dirty="0" smtClean="0"/>
              <a:t>algebra</a:t>
            </a:r>
            <a:r>
              <a:rPr lang="en-US" i="0" baseline="0" dirty="0" smtClean="0"/>
              <a:t>, not on vectors themselves</a:t>
            </a:r>
            <a:endParaRPr lang="en-US" i="1" baseline="0" dirty="0" smtClean="0"/>
          </a:p>
          <a:p>
            <a:pPr marL="0" indent="0">
              <a:buNone/>
            </a:pPr>
            <a:r>
              <a:rPr lang="en-US" baseline="0" dirty="0" smtClean="0"/>
              <a:t>QUANTUM DIMENSION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Kitaev’s</a:t>
            </a:r>
            <a:r>
              <a:rPr lang="en-US" dirty="0" smtClean="0"/>
              <a:t> famous </a:t>
            </a:r>
            <a:r>
              <a:rPr lang="en-US" dirty="0" err="1" smtClean="0"/>
              <a:t>toric</a:t>
            </a:r>
            <a:r>
              <a:rPr lang="en-US" dirty="0" smtClean="0"/>
              <a:t> code,</a:t>
            </a:r>
            <a:r>
              <a:rPr lang="en-US" baseline="0" dirty="0" smtClean="0"/>
              <a:t> standard</a:t>
            </a:r>
            <a:r>
              <a:rPr lang="en-US" dirty="0" smtClean="0"/>
              <a:t> </a:t>
            </a:r>
            <a:r>
              <a:rPr lang="en-US" dirty="0" err="1" smtClean="0"/>
              <a:t>qubit</a:t>
            </a:r>
            <a:r>
              <a:rPr lang="en-US" baseline="0" dirty="0" smtClean="0"/>
              <a:t> on each edge, vertex/</a:t>
            </a:r>
            <a:r>
              <a:rPr lang="en-US" baseline="0" dirty="0" err="1" smtClean="0"/>
              <a:t>plaquette</a:t>
            </a:r>
            <a:r>
              <a:rPr lang="en-US" baseline="0" dirty="0" smtClean="0"/>
              <a:t> operators are </a:t>
            </a:r>
            <a:r>
              <a:rPr lang="en-US" baseline="0" dirty="0" err="1" smtClean="0"/>
              <a:t>Paulis</a:t>
            </a:r>
            <a:r>
              <a:rPr lang="en-US" dirty="0" smtClean="0"/>
              <a:t> [do the example]</a:t>
            </a:r>
          </a:p>
          <a:p>
            <a:r>
              <a:rPr lang="en-US" dirty="0" smtClean="0"/>
              <a:t>Remark: very</a:t>
            </a:r>
            <a:r>
              <a:rPr lang="en-US" baseline="0" dirty="0" smtClean="0"/>
              <a:t> similar for </a:t>
            </a:r>
            <a:r>
              <a:rPr lang="en-US" baseline="0" dirty="0" err="1" smtClean="0"/>
              <a:t>Z_p</a:t>
            </a:r>
            <a:r>
              <a:rPr lang="en-US" baseline="0" dirty="0" smtClean="0"/>
              <a:t>, any prime </a:t>
            </a:r>
            <a:r>
              <a:rPr lang="en-US" i="1" baseline="0" dirty="0" smtClean="0"/>
              <a:t>p</a:t>
            </a:r>
            <a:endParaRPr lang="en-US" i="0" baseline="0" dirty="0" smtClean="0"/>
          </a:p>
          <a:p>
            <a:r>
              <a:rPr lang="en-US" i="0" baseline="0" dirty="0" smtClean="0"/>
              <a:t>Note: </a:t>
            </a:r>
            <a:r>
              <a:rPr lang="en-US" i="0" baseline="0" dirty="0" err="1" smtClean="0"/>
              <a:t>abelian</a:t>
            </a:r>
            <a:r>
              <a:rPr lang="en-US" i="0" baseline="0" dirty="0" smtClean="0"/>
              <a:t> groups </a:t>
            </a:r>
            <a:r>
              <a:rPr lang="en-US" i="0" baseline="0" dirty="0" smtClean="0">
                <a:sym typeface="Wingdings"/>
              </a:rPr>
              <a:t> all have quantum dimension 1 (“</a:t>
            </a:r>
            <a:r>
              <a:rPr lang="en-US" i="0" baseline="0" dirty="0" err="1" smtClean="0">
                <a:sym typeface="Wingdings"/>
              </a:rPr>
              <a:t>abelian</a:t>
            </a:r>
            <a:r>
              <a:rPr lang="en-US" i="0" baseline="0" dirty="0" smtClean="0">
                <a:sym typeface="Wingdings"/>
              </a:rPr>
              <a:t> </a:t>
            </a:r>
            <a:r>
              <a:rPr lang="en-US" i="0" baseline="0" dirty="0" err="1" smtClean="0">
                <a:sym typeface="Wingdings"/>
              </a:rPr>
              <a:t>anyons</a:t>
            </a:r>
            <a:r>
              <a:rPr lang="en-US" i="0" baseline="0" dirty="0" smtClean="0">
                <a:sym typeface="Wingdings"/>
              </a:rPr>
              <a:t>”)</a:t>
            </a:r>
          </a:p>
          <a:p>
            <a:r>
              <a:rPr lang="en-US" i="0" baseline="0" dirty="0" smtClean="0">
                <a:sym typeface="Wingdings"/>
              </a:rPr>
              <a:t>On a surface with trivial topology (e.g. plane, sphere, easy to realize physically) no interesting degeneracy or braiding for TQC</a:t>
            </a:r>
          </a:p>
          <a:p>
            <a:r>
              <a:rPr lang="en-US" i="0" baseline="0" dirty="0" smtClean="0">
                <a:sym typeface="Wingdings"/>
              </a:rPr>
              <a:t>Non-</a:t>
            </a:r>
            <a:r>
              <a:rPr lang="en-US" i="0" baseline="0" dirty="0" err="1" smtClean="0">
                <a:sym typeface="Wingdings"/>
              </a:rPr>
              <a:t>abelian</a:t>
            </a:r>
            <a:r>
              <a:rPr lang="en-US" i="0" baseline="0" dirty="0" smtClean="0">
                <a:sym typeface="Wingdings"/>
              </a:rPr>
              <a:t> groups  higher quantum dimension (“non-</a:t>
            </a:r>
            <a:r>
              <a:rPr lang="en-US" i="0" baseline="0" dirty="0" err="1" smtClean="0">
                <a:sym typeface="Wingdings"/>
              </a:rPr>
              <a:t>abelian</a:t>
            </a:r>
            <a:r>
              <a:rPr lang="en-US" i="0" baseline="0" dirty="0" smtClean="0">
                <a:sym typeface="Wingdings"/>
              </a:rPr>
              <a:t> </a:t>
            </a:r>
            <a:r>
              <a:rPr lang="en-US" i="0" baseline="0" dirty="0" err="1" smtClean="0">
                <a:sym typeface="Wingdings"/>
              </a:rPr>
              <a:t>anyons</a:t>
            </a:r>
            <a:r>
              <a:rPr lang="en-US" i="0" baseline="0" dirty="0" smtClean="0">
                <a:sym typeface="Wingdings"/>
              </a:rPr>
              <a:t>”)  give degeneracy and braiding</a:t>
            </a:r>
          </a:p>
          <a:p>
            <a:r>
              <a:rPr lang="en-US" i="0" baseline="0" dirty="0" smtClean="0">
                <a:sym typeface="Wingdings"/>
              </a:rPr>
              <a:t>e.g. S_3, symmetric group on set of 3 elements  Cui et al. universal. See also analysis in paper</a:t>
            </a:r>
            <a:endParaRPr lang="en-US" i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48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Approach:</a:t>
            </a:r>
            <a:r>
              <a:rPr lang="en-US" baseline="0" dirty="0" smtClean="0"/>
              <a:t> First describe what happens in the holes, then combine with the bulk</a:t>
            </a:r>
          </a:p>
          <a:p>
            <a:r>
              <a:rPr lang="en-US" baseline="0" dirty="0" smtClean="0"/>
              <a:t>We consider the case where the </a:t>
            </a:r>
            <a:r>
              <a:rPr lang="en-US" baseline="0" dirty="0" err="1" smtClean="0"/>
              <a:t>cocycle</a:t>
            </a:r>
            <a:r>
              <a:rPr lang="en-US" baseline="0" dirty="0" smtClean="0"/>
              <a:t> is trivial, the generalization is not difficult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89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A^K projects to trivial</a:t>
            </a:r>
            <a:r>
              <a:rPr lang="en-US" baseline="0" dirty="0" smtClean="0"/>
              <a:t> representation when restricted to K</a:t>
            </a:r>
          </a:p>
          <a:p>
            <a:pPr marL="0" indent="0">
              <a:buNone/>
            </a:pPr>
            <a:r>
              <a:rPr lang="en-US" baseline="0" dirty="0" smtClean="0"/>
              <a:t>B^K projects to flux in K</a:t>
            </a:r>
          </a:p>
          <a:p>
            <a:pPr marL="0" indent="0">
              <a:buNone/>
            </a:pPr>
            <a:r>
              <a:rPr lang="en-US" baseline="0" dirty="0" smtClean="0"/>
              <a:t>Reminder: L,T are multiplication/</a:t>
            </a:r>
            <a:r>
              <a:rPr lang="en-US" baseline="0" dirty="0" err="1" smtClean="0"/>
              <a:t>comultiplication</a:t>
            </a:r>
            <a:r>
              <a:rPr lang="en-US" baseline="0" dirty="0" smtClean="0"/>
              <a:t> from before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L^K,</a:t>
            </a:r>
            <a:r>
              <a:rPr lang="en-US" baseline="0" dirty="0" smtClean="0"/>
              <a:t> T^K serve as string tension terms, break the gauge symmetry</a:t>
            </a:r>
            <a:r>
              <a:rPr lang="en-US" baseline="0" dirty="0"/>
              <a:t> </a:t>
            </a:r>
            <a:r>
              <a:rPr lang="en-US" baseline="0" dirty="0" smtClean="0"/>
              <a:t>(completely broken in interior)</a:t>
            </a:r>
          </a:p>
          <a:p>
            <a:pPr marL="0" indent="0">
              <a:buNone/>
            </a:pPr>
            <a:r>
              <a:rPr lang="en-US" baseline="0" dirty="0" smtClean="0"/>
              <a:t>QUDITS ARE ALL STILL FROM GROUP G</a:t>
            </a:r>
          </a:p>
          <a:p>
            <a:pPr marL="0" indent="0">
              <a:buNone/>
            </a:pPr>
            <a:r>
              <a:rPr lang="en-US" baseline="0" dirty="0" smtClean="0"/>
              <a:t>Note generalization to cases with 2-cocycles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vertices are within the hole, but</a:t>
            </a:r>
            <a:r>
              <a:rPr lang="en-US" baseline="0" dirty="0" smtClean="0"/>
              <a:t> edges are not!!!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B^hK</a:t>
            </a:r>
            <a:r>
              <a:rPr lang="en-US" dirty="0" smtClean="0"/>
              <a:t>:</a:t>
            </a:r>
            <a:r>
              <a:rPr lang="en-US" baseline="0" dirty="0" smtClean="0"/>
              <a:t> project into left </a:t>
            </a:r>
            <a:r>
              <a:rPr lang="en-US" baseline="0" dirty="0" err="1" smtClean="0"/>
              <a:t>coset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Note: only |G| local operators now, instead of |G|^2 as before </a:t>
            </a:r>
            <a:r>
              <a:rPr lang="en-US" baseline="0" dirty="0" smtClean="0">
                <a:sym typeface="Wingdings"/>
              </a:rPr>
              <a:t> some original local degrees of freedom now protected by boundary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(</a:t>
            </a:r>
            <a:r>
              <a:rPr lang="en-US" baseline="0" dirty="0" err="1" smtClean="0"/>
              <a:t>L^hK</a:t>
            </a:r>
            <a:r>
              <a:rPr lang="en-US" baseline="0" dirty="0" smtClean="0"/>
              <a:t>: sum over left </a:t>
            </a:r>
            <a:r>
              <a:rPr lang="en-US" baseline="0" dirty="0" err="1" smtClean="0"/>
              <a:t>coset</a:t>
            </a:r>
            <a:r>
              <a:rPr lang="en-US" baseline="0" dirty="0" smtClean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Diagrammatic</a:t>
            </a:r>
            <a:r>
              <a:rPr lang="en-US" baseline="0" dirty="0" smtClean="0"/>
              <a:t> picture is not as nice as before, not presented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Topological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local degrees of freedom</a:t>
            </a:r>
          </a:p>
          <a:p>
            <a:pPr marL="0" indent="0">
              <a:buNone/>
            </a:pPr>
            <a:r>
              <a:rPr lang="en-US" baseline="0" dirty="0" smtClean="0"/>
              <a:t>These excitations are confined: # non-</a:t>
            </a:r>
            <a:r>
              <a:rPr lang="en-US" baseline="0" smtClean="0"/>
              <a:t>commuting instances proportional </a:t>
            </a:r>
            <a:r>
              <a:rPr lang="en-US" baseline="0" dirty="0" smtClean="0"/>
              <a:t>to length of ribbon along which particle is moved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Defect</a:t>
            </a:r>
            <a:r>
              <a:rPr lang="en-US" baseline="0" dirty="0" smtClean="0"/>
              <a:t> lives on the two cilia</a:t>
            </a:r>
          </a:p>
          <a:p>
            <a:r>
              <a:rPr lang="en-US" baseline="0" dirty="0" smtClean="0"/>
              <a:t>Again, divide into different parts of lattice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4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Due</a:t>
            </a:r>
            <a:r>
              <a:rPr lang="en-US" baseline="0" dirty="0" smtClean="0"/>
              <a:t> to confinement of particles in hole, typically only practical to consider </a:t>
            </a:r>
            <a:r>
              <a:rPr lang="en-US" baseline="0" dirty="0" err="1" smtClean="0"/>
              <a:t>r_T</a:t>
            </a:r>
            <a:r>
              <a:rPr lang="en-US" baseline="0" dirty="0" smtClean="0"/>
              <a:t> = 1, R = trivial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82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Non-elementary because you have less basis </a:t>
            </a:r>
            <a:r>
              <a:rPr lang="en-US" dirty="0" smtClean="0"/>
              <a:t>operators</a:t>
            </a:r>
          </a:p>
          <a:p>
            <a:pPr marL="0" indent="0">
              <a:buNone/>
            </a:pPr>
            <a:r>
              <a:rPr lang="en-US" dirty="0" smtClean="0"/>
              <a:t>Not presented here, in backup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Recall</a:t>
            </a:r>
            <a:r>
              <a:rPr lang="en-US" baseline="0" dirty="0" smtClean="0"/>
              <a:t> pi is </a:t>
            </a:r>
            <a:r>
              <a:rPr lang="en-US" baseline="0" dirty="0" err="1" smtClean="0"/>
              <a:t>irrep</a:t>
            </a:r>
            <a:r>
              <a:rPr lang="en-US" baseline="0" dirty="0" smtClean="0"/>
              <a:t> of E</a:t>
            </a:r>
            <a:r>
              <a:rPr lang="de-DE" baseline="0" dirty="0" smtClean="0"/>
              <a:t>(C), R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stabilizer</a:t>
            </a:r>
            <a:r>
              <a:rPr lang="de-DE" baseline="0" dirty="0" smtClean="0"/>
              <a:t> </a:t>
            </a:r>
            <a:r>
              <a:rPr lang="de-DE" baseline="0" dirty="0" smtClean="0">
                <a:sym typeface="Wingdings"/>
              </a:rPr>
              <a:t> </a:t>
            </a:r>
            <a:r>
              <a:rPr lang="de-DE" baseline="0" dirty="0" err="1" smtClean="0">
                <a:sym typeface="Wingdings"/>
              </a:rPr>
              <a:t>both</a:t>
            </a:r>
            <a:r>
              <a:rPr lang="de-DE" baseline="0" dirty="0" smtClean="0">
                <a:sym typeface="Wingdings"/>
              </a:rPr>
              <a:t> </a:t>
            </a:r>
            <a:r>
              <a:rPr lang="de-DE" baseline="0" dirty="0" err="1" smtClean="0">
                <a:sym typeface="Wingdings"/>
              </a:rPr>
              <a:t>restrict</a:t>
            </a:r>
            <a:r>
              <a:rPr lang="de-DE" baseline="0" dirty="0" smtClean="0">
                <a:sym typeface="Wingdings"/>
              </a:rPr>
              <a:t> </a:t>
            </a:r>
            <a:r>
              <a:rPr lang="de-DE" baseline="0" dirty="0" err="1" smtClean="0">
                <a:sym typeface="Wingdings"/>
              </a:rPr>
              <a:t>to</a:t>
            </a:r>
            <a:r>
              <a:rPr lang="de-DE" baseline="0" dirty="0" smtClean="0">
                <a:sym typeface="Wingdings"/>
              </a:rPr>
              <a:t> </a:t>
            </a:r>
            <a:r>
              <a:rPr lang="de-DE" baseline="0" dirty="0" err="1" smtClean="0">
                <a:sym typeface="Wingdings"/>
              </a:rPr>
              <a:t>intersection</a:t>
            </a:r>
            <a:r>
              <a:rPr lang="de-DE" baseline="0" dirty="0" smtClean="0">
                <a:sym typeface="Wingdings"/>
              </a:rPr>
              <a:t> </a:t>
            </a:r>
            <a:endParaRPr lang="en-US" dirty="0" smtClean="0"/>
          </a:p>
          <a:p>
            <a:r>
              <a:rPr lang="en-US" dirty="0" smtClean="0"/>
              <a:t>Note on condensation multiplicities: number local degrees</a:t>
            </a:r>
            <a:r>
              <a:rPr lang="en-US" baseline="0" dirty="0" smtClean="0"/>
              <a:t> of freedom in </a:t>
            </a:r>
            <a:r>
              <a:rPr lang="en-US" baseline="0" dirty="0" err="1" smtClean="0"/>
              <a:t>bd</a:t>
            </a:r>
            <a:r>
              <a:rPr lang="en-US" baseline="0" dirty="0" smtClean="0"/>
              <a:t> &lt; in bulk, remaining </a:t>
            </a:r>
          </a:p>
          <a:p>
            <a:r>
              <a:rPr lang="en-US" baseline="0" dirty="0" smtClean="0"/>
              <a:t>local degrees become condensation </a:t>
            </a:r>
            <a:r>
              <a:rPr lang="en-US" baseline="0" dirty="0" err="1" smtClean="0"/>
              <a:t>multiplicites</a:t>
            </a:r>
            <a:r>
              <a:rPr lang="en-US" baseline="0" dirty="0" smtClean="0"/>
              <a:t> (in some way, like fusion multiplicity)</a:t>
            </a:r>
            <a:endParaRPr lang="en-US" dirty="0" smtClean="0"/>
          </a:p>
          <a:p>
            <a:r>
              <a:rPr lang="en-US" dirty="0" smtClean="0"/>
              <a:t>Note: quantum dimension of LHS</a:t>
            </a:r>
            <a:r>
              <a:rPr lang="en-US" baseline="0" dirty="0" smtClean="0"/>
              <a:t>, RHS equal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14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Important: the ones that can condense</a:t>
            </a:r>
            <a:r>
              <a:rPr lang="en-US" baseline="0" dirty="0" smtClean="0"/>
              <a:t> to vacuum determine the gapped boundary!!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155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Will</a:t>
            </a:r>
            <a:r>
              <a:rPr lang="en-US" baseline="0" dirty="0" smtClean="0"/>
              <a:t> not go into detail (due to time), but provide a summary. If anyone’s interested please see Chapter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93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Our</a:t>
            </a:r>
            <a:r>
              <a:rPr lang="en-US" baseline="0" dirty="0" smtClean="0"/>
              <a:t> previous cases: C is representation category of a finite group G (special case). Generalizing G to weak/quasi </a:t>
            </a:r>
            <a:r>
              <a:rPr lang="en-US" baseline="0" dirty="0" err="1" smtClean="0"/>
              <a:t>Hopf</a:t>
            </a:r>
            <a:r>
              <a:rPr lang="en-US" baseline="0" dirty="0" smtClean="0"/>
              <a:t> algebra </a:t>
            </a:r>
            <a:r>
              <a:rPr lang="en-US" baseline="0" dirty="0" smtClean="0">
                <a:sym typeface="Wingdings"/>
              </a:rPr>
              <a:t>gives most general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Elementary excitations, simple defects</a:t>
            </a:r>
            <a:r>
              <a:rPr lang="en-US" baseline="0" dirty="0" smtClean="0"/>
              <a:t> are simple objects in </a:t>
            </a:r>
            <a:r>
              <a:rPr lang="en-US" baseline="0" dirty="0" err="1" smtClean="0"/>
              <a:t>functor</a:t>
            </a:r>
            <a:r>
              <a:rPr lang="en-US" baseline="0" dirty="0" smtClean="0"/>
              <a:t> category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Two holes</a:t>
            </a:r>
            <a:r>
              <a:rPr lang="en-US" baseline="0" dirty="0" smtClean="0"/>
              <a:t> in the plane, total charge vacuum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Black</a:t>
            </a:r>
            <a:r>
              <a:rPr lang="en-US" baseline="0" dirty="0" smtClean="0"/>
              <a:t> line indicates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basis, red line indicates tunneling operator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dotted lines</a:t>
            </a:r>
            <a:r>
              <a:rPr lang="en-US" baseline="0" dirty="0" smtClean="0"/>
              <a:t> indicate motion, solid lines indicate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basis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general, could be very powerful, but we consider different sub-classes of these measurements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673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These can all be obtained</a:t>
            </a:r>
            <a:r>
              <a:rPr lang="en-US" baseline="0" dirty="0" smtClean="0"/>
              <a:t> with the D(Z_3) theory (illustrate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encoding, brief discussion, in backup slides or Ch. 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015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projection required forms a positive operator valued measure with</a:t>
            </a:r>
            <a:r>
              <a:rPr lang="en-US" baseline="0" dirty="0" smtClean="0"/>
              <a:t> a topological charge projection (one of our sub-classes)</a:t>
            </a:r>
          </a:p>
          <a:p>
            <a:r>
              <a:rPr lang="en-US" baseline="0" dirty="0" smtClean="0"/>
              <a:t>We believe it should be physically easier to implement</a:t>
            </a:r>
            <a:endParaRPr lang="en-US" dirty="0" smtClean="0"/>
          </a:p>
          <a:p>
            <a:r>
              <a:rPr lang="en-US" dirty="0" smtClean="0"/>
              <a:t>Purely </a:t>
            </a:r>
            <a:r>
              <a:rPr lang="en-US" dirty="0" err="1" smtClean="0"/>
              <a:t>abelian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anyon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braidings</a:t>
            </a:r>
            <a:r>
              <a:rPr lang="en-US" dirty="0" smtClean="0">
                <a:sym typeface="Wingdings"/>
              </a:rPr>
              <a:t> all </a:t>
            </a:r>
            <a:r>
              <a:rPr lang="en-US" dirty="0" err="1" smtClean="0">
                <a:sym typeface="Wingdings"/>
              </a:rPr>
              <a:t>projectively</a:t>
            </a:r>
            <a:r>
              <a:rPr lang="en-US" baseline="0" dirty="0" smtClean="0">
                <a:sym typeface="Wingdings"/>
              </a:rPr>
              <a:t> trivial</a:t>
            </a:r>
            <a:endParaRPr lang="en-US" dirty="0" smtClean="0"/>
          </a:p>
          <a:p>
            <a:r>
              <a:rPr lang="en-US" dirty="0" smtClean="0"/>
              <a:t>Don’t know much</a:t>
            </a:r>
            <a:r>
              <a:rPr lang="en-US" baseline="0" dirty="0" smtClean="0"/>
              <a:t> about the physics</a:t>
            </a:r>
          </a:p>
          <a:p>
            <a:r>
              <a:rPr lang="en-US" baseline="0" dirty="0" smtClean="0"/>
              <a:t>With coherent projection, may be one of the easiest to realize universal TQC gate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59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11/11/16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11/11/16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rxiv.org/abs/1609.0203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20" Type="http://schemas.openxmlformats.org/officeDocument/2006/relationships/image" Target="../media/image28.png"/><Relationship Id="rId10" Type="http://schemas.openxmlformats.org/officeDocument/2006/relationships/image" Target="../media/image11.png"/><Relationship Id="rId11" Type="http://schemas.openxmlformats.org/officeDocument/2006/relationships/image" Target="../media/image6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45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45.png"/><Relationship Id="rId7" Type="http://schemas.openxmlformats.org/officeDocument/2006/relationships/image" Target="../media/image69.png"/><Relationship Id="rId8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6.png"/><Relationship Id="rId1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95.png"/><Relationship Id="rId10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Topological Quantum Computation with Gapped Boundaries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Iris Cong</a:t>
            </a:r>
          </a:p>
          <a:p>
            <a:r>
              <a:rPr lang="en-US" sz="1600" dirty="0" smtClean="0"/>
              <a:t>Dept. of Computer Science, UCLA</a:t>
            </a:r>
          </a:p>
          <a:p>
            <a:pPr>
              <a:lnSpc>
                <a:spcPct val="130000"/>
              </a:lnSpc>
            </a:pPr>
            <a:r>
              <a:rPr lang="en-US" sz="1600" dirty="0" smtClean="0"/>
              <a:t>Jointly authored with Prof. </a:t>
            </a:r>
            <a:r>
              <a:rPr lang="en-US" sz="1600" dirty="0" err="1" smtClean="0"/>
              <a:t>Zhenghan</a:t>
            </a:r>
            <a:r>
              <a:rPr lang="en-US" sz="1600" dirty="0" smtClean="0"/>
              <a:t> Wang (advisor) and </a:t>
            </a:r>
            <a:r>
              <a:rPr lang="en-US" sz="1600" dirty="0" err="1" smtClean="0"/>
              <a:t>Meng</a:t>
            </a:r>
            <a:r>
              <a:rPr lang="en-US" sz="1600" dirty="0" smtClean="0"/>
              <a:t> Cheng</a:t>
            </a:r>
          </a:p>
          <a:p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arXiv:1609.02037</a:t>
            </a:r>
            <a:endParaRPr lang="en-US" sz="16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5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Contents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106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Introduction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Part I: Hamiltonian Realization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Part II: Algebraic Theory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Part III: Universal Topological Quantum </a:t>
            </a:r>
            <a:r>
              <a:rPr lang="en-US" dirty="0"/>
              <a:t>C</a:t>
            </a:r>
            <a:r>
              <a:rPr lang="en-US" dirty="0" smtClean="0"/>
              <a:t>omputation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48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Topological quantum computation (TQC): encode information in topological degrees of freedom of quantum systems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Prevent susceptibility of qubits to local </a:t>
            </a:r>
            <a:r>
              <a:rPr lang="en-US" dirty="0" err="1" smtClean="0"/>
              <a:t>decoherence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Traditionally: </a:t>
            </a:r>
            <a:r>
              <a:rPr lang="en-US" dirty="0" err="1" smtClean="0"/>
              <a:t>anyon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in (bulk of) topological phases of matter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Ground state degeneracy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qubit</a:t>
            </a:r>
            <a:r>
              <a:rPr lang="en-US" dirty="0" smtClean="0">
                <a:sym typeface="Wingdings"/>
              </a:rPr>
              <a:t> encoding; braiding  gates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What happens when we study TQC in the context of boundaries of topological phases?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94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A </a:t>
            </a:r>
            <a:r>
              <a:rPr lang="en-US" i="1" dirty="0" smtClean="0"/>
              <a:t>topological phase of matter                    </a:t>
            </a:r>
            <a:r>
              <a:rPr lang="en-US" dirty="0" smtClean="0"/>
              <a:t> is an equivalence class of gapped Hamiltonians that realize a topological quantum field theory (TQFT) at low energy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A </a:t>
            </a:r>
            <a:r>
              <a:rPr lang="en-US" i="1" dirty="0"/>
              <a:t>gapped boundary</a:t>
            </a:r>
            <a:r>
              <a:rPr lang="en-US" dirty="0"/>
              <a:t> is </a:t>
            </a:r>
            <a:r>
              <a:rPr lang="en-US" dirty="0" smtClean="0"/>
              <a:t>an equivalence class of gapped local (commuting) </a:t>
            </a:r>
            <a:r>
              <a:rPr lang="en-US" dirty="0" smtClean="0"/>
              <a:t>extensions of                 to the boundary </a:t>
            </a:r>
            <a:endParaRPr lang="en-US" dirty="0" smtClean="0"/>
          </a:p>
        </p:txBody>
      </p:sp>
      <p:pic>
        <p:nvPicPr>
          <p:cNvPr id="4" name="Picture 3" descr="Screen Shot 2016-09-30 at 6.21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012" y="1792958"/>
            <a:ext cx="1205806" cy="347471"/>
          </a:xfrm>
          <a:prstGeom prst="rect">
            <a:avLst/>
          </a:prstGeom>
        </p:spPr>
      </p:pic>
      <p:pic>
        <p:nvPicPr>
          <p:cNvPr id="5" name="Picture 4" descr="Screen Shot 2016-09-30 at 6.22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215" y="3720480"/>
            <a:ext cx="915723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5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Previous Works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 smtClean="0"/>
              <a:t>Kitaev</a:t>
            </a:r>
            <a:r>
              <a:rPr lang="en-US" dirty="0" smtClean="0"/>
              <a:t> (1997)</a:t>
            </a:r>
          </a:p>
          <a:p>
            <a:pPr>
              <a:lnSpc>
                <a:spcPct val="140000"/>
              </a:lnSpc>
            </a:pPr>
            <a:r>
              <a:rPr lang="en-US" dirty="0" err="1" smtClean="0"/>
              <a:t>Bombin</a:t>
            </a:r>
            <a:r>
              <a:rPr lang="en-US" dirty="0" smtClean="0"/>
              <a:t> and Martin-Delgado (2008)</a:t>
            </a:r>
          </a:p>
          <a:p>
            <a:pPr>
              <a:lnSpc>
                <a:spcPct val="140000"/>
              </a:lnSpc>
            </a:pPr>
            <a:r>
              <a:rPr lang="en-US" dirty="0" err="1" smtClean="0"/>
              <a:t>Beigi</a:t>
            </a:r>
            <a:r>
              <a:rPr lang="en-US" dirty="0" smtClean="0"/>
              <a:t>, </a:t>
            </a:r>
            <a:r>
              <a:rPr lang="en-US" dirty="0" err="1" smtClean="0"/>
              <a:t>Shor</a:t>
            </a:r>
            <a:r>
              <a:rPr lang="en-US" dirty="0" smtClean="0"/>
              <a:t>, Whalen (2011)</a:t>
            </a:r>
          </a:p>
          <a:p>
            <a:pPr>
              <a:lnSpc>
                <a:spcPct val="140000"/>
              </a:lnSpc>
            </a:pPr>
            <a:r>
              <a:rPr lang="en-US" dirty="0" err="1" smtClean="0"/>
              <a:t>Kitaev</a:t>
            </a:r>
            <a:r>
              <a:rPr lang="en-US" dirty="0"/>
              <a:t> </a:t>
            </a:r>
            <a:r>
              <a:rPr lang="en-US" dirty="0" smtClean="0"/>
              <a:t>and Kong (2012)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Fowler, </a:t>
            </a:r>
            <a:r>
              <a:rPr lang="en-US" dirty="0" err="1" smtClean="0"/>
              <a:t>Mariantoni</a:t>
            </a:r>
            <a:r>
              <a:rPr lang="en-US" dirty="0" smtClean="0"/>
              <a:t>, Martinis, Cleland (2012)</a:t>
            </a:r>
          </a:p>
          <a:p>
            <a:pPr>
              <a:lnSpc>
                <a:spcPct val="140000"/>
              </a:lnSpc>
            </a:pPr>
            <a:r>
              <a:rPr lang="en-US" dirty="0" err="1" smtClean="0"/>
              <a:t>Barkeshli</a:t>
            </a:r>
            <a:r>
              <a:rPr lang="en-US" dirty="0" smtClean="0"/>
              <a:t> and Freedman (2016)</a:t>
            </a:r>
          </a:p>
          <a:p>
            <a:pPr>
              <a:lnSpc>
                <a:spcPct val="140000"/>
              </a:lnSpc>
            </a:pP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17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3400"/>
            <a:ext cx="7543800" cy="2593975"/>
          </a:xfrm>
        </p:spPr>
        <p:txBody>
          <a:bodyPr/>
          <a:lstStyle/>
          <a:p>
            <a:r>
              <a:rPr lang="en-US" sz="4000" dirty="0" smtClean="0"/>
              <a:t>Part I: Hamiltonian Realization of Gapped Boundaries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752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Title 1"/>
          <p:cNvSpPr>
            <a:spLocks noGrp="1"/>
          </p:cNvSpPr>
          <p:nvPr>
            <p:ph type="title"/>
          </p:nvPr>
        </p:nvSpPr>
        <p:spPr>
          <a:xfrm>
            <a:off x="-24048" y="198248"/>
            <a:ext cx="8229600" cy="955257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Cambria"/>
                <a:cs typeface="Cambria"/>
              </a:rPr>
              <a:t>Overview: Parts I and II</a:t>
            </a:r>
            <a:endParaRPr lang="en-US" sz="3600" dirty="0">
              <a:latin typeface="Cambria"/>
              <a:cs typeface="Cambria"/>
            </a:endParaRPr>
          </a:p>
        </p:txBody>
      </p:sp>
      <p:sp>
        <p:nvSpPr>
          <p:cNvPr id="545" name="Title 1"/>
          <p:cNvSpPr txBox="1">
            <a:spLocks/>
          </p:cNvSpPr>
          <p:nvPr/>
        </p:nvSpPr>
        <p:spPr>
          <a:xfrm>
            <a:off x="138484" y="5554101"/>
            <a:ext cx="8229600" cy="955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>
                <a:latin typeface="Cambria"/>
                <a:cs typeface="Cambria"/>
              </a:rPr>
              <a:t>Parts I and II: Hamiltonian Realization and Algebraic Theory</a:t>
            </a:r>
            <a:endParaRPr lang="en-US" sz="1400" dirty="0">
              <a:latin typeface="Cambria"/>
              <a:cs typeface="Cambria"/>
            </a:endParaRPr>
          </a:p>
        </p:txBody>
      </p:sp>
      <p:pic>
        <p:nvPicPr>
          <p:cNvPr id="2" name="Picture 1" descr="Screen Shot 2016-09-30 at 2.3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0" y="1331088"/>
            <a:ext cx="7859889" cy="457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69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Part I: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Review </a:t>
            </a:r>
            <a:r>
              <a:rPr lang="en-US" dirty="0" err="1" smtClean="0"/>
              <a:t>Kitaev</a:t>
            </a:r>
            <a:r>
              <a:rPr lang="en-US" dirty="0" smtClean="0"/>
              <a:t> quantum double model: Hamiltonian, ribbon operators, and elementary excitations 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 smtClean="0"/>
              <a:t>1,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7C7446"/>
                </a:solidFill>
              </a:rPr>
              <a:t>2</a:t>
            </a:r>
            <a:r>
              <a:rPr lang="en-US" dirty="0">
                <a:solidFill>
                  <a:srgbClr val="7C7446"/>
                </a:solidFill>
              </a:rPr>
              <a:t>)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40000"/>
              </a:lnSpc>
            </a:pPr>
            <a:r>
              <a:rPr lang="en-US" dirty="0" smtClean="0"/>
              <a:t>Hamiltonian, ribbon operators, and elementary excitations for quantum double model </a:t>
            </a:r>
            <a:r>
              <a:rPr lang="en-US" dirty="0"/>
              <a:t>with boundary  </a:t>
            </a:r>
            <a:r>
              <a:rPr lang="en-US" dirty="0" smtClean="0">
                <a:solidFill>
                  <a:srgbClr val="3366FF"/>
                </a:solidFill>
              </a:rPr>
              <a:t>(3, </a:t>
            </a:r>
            <a:r>
              <a:rPr lang="en-US" dirty="0" smtClean="0">
                <a:solidFill>
                  <a:srgbClr val="000090"/>
                </a:solidFill>
              </a:rPr>
              <a:t>4)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Hamiltonian for defects between boundaries</a:t>
            </a:r>
            <a:r>
              <a:rPr lang="en-US" dirty="0" smtClean="0">
                <a:solidFill>
                  <a:srgbClr val="660066"/>
                </a:solidFill>
              </a:rPr>
              <a:t> (</a:t>
            </a:r>
            <a:r>
              <a:rPr lang="en-US" dirty="0">
                <a:solidFill>
                  <a:srgbClr val="660066"/>
                </a:solidFill>
              </a:rPr>
              <a:t>5</a:t>
            </a:r>
            <a:r>
              <a:rPr lang="en-US" dirty="0" smtClean="0">
                <a:solidFill>
                  <a:srgbClr val="660066"/>
                </a:solidFill>
              </a:rPr>
              <a:t>)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Condensation</a:t>
            </a:r>
            <a:r>
              <a:rPr lang="en-US" dirty="0"/>
              <a:t>, </a:t>
            </a:r>
            <a:r>
              <a:rPr lang="en-US" dirty="0" smtClean="0"/>
              <a:t>ground </a:t>
            </a:r>
            <a:r>
              <a:rPr lang="en-US" dirty="0"/>
              <a:t>state degeneracy (GSD), </a:t>
            </a:r>
            <a:r>
              <a:rPr lang="en-US" dirty="0" smtClean="0"/>
              <a:t>and </a:t>
            </a:r>
            <a:r>
              <a:rPr lang="en-US" dirty="0" err="1" smtClean="0"/>
              <a:t>qudit</a:t>
            </a:r>
            <a:r>
              <a:rPr lang="en-US" dirty="0" smtClean="0"/>
              <a:t> encoding </a:t>
            </a:r>
            <a:r>
              <a:rPr lang="en-US" dirty="0" smtClean="0">
                <a:solidFill>
                  <a:srgbClr val="2E7836"/>
                </a:solidFill>
              </a:rPr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4254891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Kitaev</a:t>
            </a:r>
            <a:r>
              <a:rPr lang="en-US" sz="3600" dirty="0" smtClean="0"/>
              <a:t> Quantum Double Models  </a:t>
            </a:r>
            <a:r>
              <a:rPr lang="en-US" sz="3600" dirty="0" smtClean="0">
                <a:solidFill>
                  <a:srgbClr val="000000"/>
                </a:solidFill>
              </a:rPr>
              <a:t>(</a:t>
            </a:r>
            <a:r>
              <a:rPr lang="en-US" sz="3600" dirty="0" smtClean="0"/>
              <a:t>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4979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(Square) lattice, each edge a </a:t>
            </a:r>
            <a:r>
              <a:rPr lang="en-US" dirty="0" err="1" smtClean="0"/>
              <a:t>qudit</a:t>
            </a:r>
            <a:r>
              <a:rPr lang="en-US" dirty="0" smtClean="0"/>
              <a:t> (spin) from the Hilbert space with orthonormal basis</a:t>
            </a:r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Goal: define local commuting Hamiltonian</a:t>
            </a:r>
          </a:p>
          <a:p>
            <a:pPr marL="114300" indent="0">
              <a:lnSpc>
                <a:spcPct val="140000"/>
              </a:lnSpc>
              <a:buNone/>
            </a:pPr>
            <a:endParaRPr lang="en-US" dirty="0"/>
          </a:p>
        </p:txBody>
      </p:sp>
      <p:pic>
        <p:nvPicPr>
          <p:cNvPr id="4" name="Picture 3" descr="Screen Shot 2016-08-15 at 11.54.2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230" y="2025241"/>
            <a:ext cx="1798067" cy="440490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2120688" y="2586775"/>
            <a:ext cx="4177916" cy="2607071"/>
            <a:chOff x="1670364" y="2834074"/>
            <a:chExt cx="5257634" cy="3280828"/>
          </a:xfrm>
        </p:grpSpPr>
        <p:grpSp>
          <p:nvGrpSpPr>
            <p:cNvPr id="8" name="Group 7"/>
            <p:cNvGrpSpPr/>
            <p:nvPr/>
          </p:nvGrpSpPr>
          <p:grpSpPr>
            <a:xfrm>
              <a:off x="2425904" y="3497744"/>
              <a:ext cx="750556" cy="2"/>
              <a:chOff x="1768929" y="2242225"/>
              <a:chExt cx="544286" cy="2"/>
            </a:xfrm>
          </p:grpSpPr>
          <p:cxnSp>
            <p:nvCxnSpPr>
              <p:cNvPr id="186" name="Straight Arrow Connector 18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176460" y="3497747"/>
              <a:ext cx="750556" cy="2"/>
              <a:chOff x="1768929" y="2242225"/>
              <a:chExt cx="544286" cy="2"/>
            </a:xfrm>
          </p:grpSpPr>
          <p:cxnSp>
            <p:nvCxnSpPr>
              <p:cNvPr id="184" name="Straight Arrow Connector 18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3927019" y="3497749"/>
              <a:ext cx="750556" cy="2"/>
              <a:chOff x="1768929" y="2242225"/>
              <a:chExt cx="544286" cy="2"/>
            </a:xfrm>
          </p:grpSpPr>
          <p:cxnSp>
            <p:nvCxnSpPr>
              <p:cNvPr id="182" name="Straight Arrow Connector 18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4668840" y="3497751"/>
              <a:ext cx="750556" cy="2"/>
              <a:chOff x="1768929" y="2242225"/>
              <a:chExt cx="544286" cy="2"/>
            </a:xfrm>
          </p:grpSpPr>
          <p:cxnSp>
            <p:nvCxnSpPr>
              <p:cNvPr id="180" name="Straight Arrow Connector 17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 rot="5400000">
              <a:off x="2100919" y="3822739"/>
              <a:ext cx="649973" cy="3"/>
              <a:chOff x="1768929" y="2242225"/>
              <a:chExt cx="544286" cy="2"/>
            </a:xfrm>
          </p:grpSpPr>
          <p:cxnSp>
            <p:nvCxnSpPr>
              <p:cNvPr id="178" name="Straight Arrow Connector 17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>
              <a:off x="3186467" y="3506428"/>
              <a:ext cx="3" cy="649973"/>
              <a:chOff x="2320472" y="2249497"/>
              <a:chExt cx="2" cy="544286"/>
            </a:xfrm>
          </p:grpSpPr>
          <p:cxnSp>
            <p:nvCxnSpPr>
              <p:cNvPr id="176" name="Straight Arrow Connector 175"/>
              <p:cNvCxnSpPr/>
              <p:nvPr/>
            </p:nvCxnSpPr>
            <p:spPr>
              <a:xfrm rot="5400000">
                <a:off x="2170211" y="2399758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FF0000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rot="5400000">
                <a:off x="2185769" y="2659079"/>
                <a:ext cx="269408" cy="0"/>
              </a:xfrm>
              <a:prstGeom prst="line">
                <a:avLst/>
              </a:prstGeom>
              <a:ln w="158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 rot="5400000">
              <a:off x="3602029" y="3831413"/>
              <a:ext cx="649973" cy="3"/>
              <a:chOff x="1768929" y="2242225"/>
              <a:chExt cx="544286" cy="2"/>
            </a:xfrm>
          </p:grpSpPr>
          <p:cxnSp>
            <p:nvCxnSpPr>
              <p:cNvPr id="174" name="Straight Arrow Connector 17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 rot="5400000">
              <a:off x="4343852" y="3825748"/>
              <a:ext cx="649973" cy="3"/>
              <a:chOff x="1768929" y="2242225"/>
              <a:chExt cx="544286" cy="2"/>
            </a:xfrm>
          </p:grpSpPr>
          <p:cxnSp>
            <p:nvCxnSpPr>
              <p:cNvPr id="172" name="Straight Arrow Connector 17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2423412" y="4145528"/>
              <a:ext cx="750556" cy="2"/>
              <a:chOff x="1768929" y="2242225"/>
              <a:chExt cx="544286" cy="2"/>
            </a:xfrm>
          </p:grpSpPr>
          <p:cxnSp>
            <p:nvCxnSpPr>
              <p:cNvPr id="170" name="Straight Arrow Connector 16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FF0000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3173968" y="4145531"/>
              <a:ext cx="750556" cy="2"/>
              <a:chOff x="1768929" y="2242225"/>
              <a:chExt cx="544286" cy="2"/>
            </a:xfrm>
          </p:grpSpPr>
          <p:cxnSp>
            <p:nvCxnSpPr>
              <p:cNvPr id="168" name="Straight Arrow Connector 16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FF0000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3924528" y="4145533"/>
              <a:ext cx="750556" cy="2"/>
              <a:chOff x="1768929" y="2242225"/>
              <a:chExt cx="544286" cy="2"/>
            </a:xfrm>
          </p:grpSpPr>
          <p:cxnSp>
            <p:nvCxnSpPr>
              <p:cNvPr id="166" name="Straight Arrow Connector 16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/>
            <p:cNvGrpSpPr/>
            <p:nvPr/>
          </p:nvGrpSpPr>
          <p:grpSpPr>
            <a:xfrm>
              <a:off x="4666348" y="4145536"/>
              <a:ext cx="750556" cy="2"/>
              <a:chOff x="1768929" y="2242225"/>
              <a:chExt cx="544286" cy="2"/>
            </a:xfrm>
          </p:grpSpPr>
          <p:cxnSp>
            <p:nvCxnSpPr>
              <p:cNvPr id="164" name="Straight Arrow Connector 16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 rot="5400000">
              <a:off x="2098427" y="4470523"/>
              <a:ext cx="649973" cy="3"/>
              <a:chOff x="1768929" y="2242225"/>
              <a:chExt cx="544286" cy="2"/>
            </a:xfrm>
          </p:grpSpPr>
          <p:cxnSp>
            <p:nvCxnSpPr>
              <p:cNvPr id="162" name="Straight Arrow Connector 16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 rot="5400000">
              <a:off x="2858989" y="4479198"/>
              <a:ext cx="649973" cy="3"/>
              <a:chOff x="1768929" y="2242225"/>
              <a:chExt cx="544286" cy="2"/>
            </a:xfrm>
          </p:grpSpPr>
          <p:cxnSp>
            <p:nvCxnSpPr>
              <p:cNvPr id="160" name="Straight Arrow Connector 15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FF0000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 rot="5400000">
              <a:off x="3599537" y="4479198"/>
              <a:ext cx="649973" cy="3"/>
              <a:chOff x="1768929" y="2242225"/>
              <a:chExt cx="544286" cy="2"/>
            </a:xfrm>
          </p:grpSpPr>
          <p:cxnSp>
            <p:nvCxnSpPr>
              <p:cNvPr id="158" name="Straight Arrow Connector 15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 rot="5400000">
              <a:off x="4341360" y="4473532"/>
              <a:ext cx="649973" cy="3"/>
              <a:chOff x="1768929" y="2242225"/>
              <a:chExt cx="544286" cy="2"/>
            </a:xfrm>
          </p:grpSpPr>
          <p:cxnSp>
            <p:nvCxnSpPr>
              <p:cNvPr id="156" name="Straight Arrow Connector 15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/>
          </p:nvGrpSpPr>
          <p:grpSpPr>
            <a:xfrm>
              <a:off x="2423412" y="4795470"/>
              <a:ext cx="750556" cy="2"/>
              <a:chOff x="1768929" y="2242225"/>
              <a:chExt cx="544286" cy="2"/>
            </a:xfrm>
          </p:grpSpPr>
          <p:cxnSp>
            <p:nvCxnSpPr>
              <p:cNvPr id="154" name="Straight Arrow Connector 15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3173968" y="4795473"/>
              <a:ext cx="750556" cy="2"/>
              <a:chOff x="1768929" y="2242225"/>
              <a:chExt cx="544286" cy="2"/>
            </a:xfrm>
          </p:grpSpPr>
          <p:cxnSp>
            <p:nvCxnSpPr>
              <p:cNvPr id="152" name="Straight Arrow Connector 15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3924528" y="4795475"/>
              <a:ext cx="750556" cy="2"/>
              <a:chOff x="1768929" y="2242225"/>
              <a:chExt cx="544286" cy="2"/>
            </a:xfrm>
          </p:grpSpPr>
          <p:cxnSp>
            <p:nvCxnSpPr>
              <p:cNvPr id="150" name="Straight Arrow Connector 14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4666348" y="4795478"/>
              <a:ext cx="750556" cy="2"/>
              <a:chOff x="1768929" y="2242225"/>
              <a:chExt cx="544286" cy="2"/>
            </a:xfrm>
          </p:grpSpPr>
          <p:cxnSp>
            <p:nvCxnSpPr>
              <p:cNvPr id="148" name="Straight Arrow Connector 14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0000FF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 rot="5400000">
              <a:off x="2098427" y="5120465"/>
              <a:ext cx="649973" cy="3"/>
              <a:chOff x="1768929" y="2242225"/>
              <a:chExt cx="544286" cy="2"/>
            </a:xfrm>
          </p:grpSpPr>
          <p:cxnSp>
            <p:nvCxnSpPr>
              <p:cNvPr id="146" name="Straight Arrow Connector 14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5400000">
              <a:off x="2858989" y="5129140"/>
              <a:ext cx="649973" cy="3"/>
              <a:chOff x="1768929" y="2242225"/>
              <a:chExt cx="544286" cy="2"/>
            </a:xfrm>
          </p:grpSpPr>
          <p:cxnSp>
            <p:nvCxnSpPr>
              <p:cNvPr id="144" name="Straight Arrow Connector 14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 rot="5400000">
              <a:off x="3599537" y="5129140"/>
              <a:ext cx="649973" cy="3"/>
              <a:chOff x="1768929" y="2242225"/>
              <a:chExt cx="544286" cy="2"/>
            </a:xfrm>
          </p:grpSpPr>
          <p:cxnSp>
            <p:nvCxnSpPr>
              <p:cNvPr id="142" name="Straight Arrow Connector 14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 rot="5400000">
              <a:off x="4341360" y="5123475"/>
              <a:ext cx="649973" cy="3"/>
              <a:chOff x="1768929" y="2242225"/>
              <a:chExt cx="544286" cy="2"/>
            </a:xfrm>
          </p:grpSpPr>
          <p:cxnSp>
            <p:nvCxnSpPr>
              <p:cNvPr id="140" name="Straight Arrow Connector 13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0000FF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5416904" y="3495594"/>
              <a:ext cx="750556" cy="2"/>
              <a:chOff x="1768929" y="2242225"/>
              <a:chExt cx="544286" cy="2"/>
            </a:xfrm>
          </p:grpSpPr>
          <p:cxnSp>
            <p:nvCxnSpPr>
              <p:cNvPr id="138" name="Straight Arrow Connector 13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/>
          </p:nvGrpSpPr>
          <p:grpSpPr>
            <a:xfrm rot="5400000">
              <a:off x="5091919" y="3820588"/>
              <a:ext cx="649973" cy="3"/>
              <a:chOff x="1768929" y="2242225"/>
              <a:chExt cx="544286" cy="2"/>
            </a:xfrm>
          </p:grpSpPr>
          <p:cxnSp>
            <p:nvCxnSpPr>
              <p:cNvPr id="136" name="Straight Arrow Connector 13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>
              <a:off x="5414413" y="4143378"/>
              <a:ext cx="750556" cy="2"/>
              <a:chOff x="1768929" y="2242225"/>
              <a:chExt cx="544286" cy="2"/>
            </a:xfrm>
          </p:grpSpPr>
          <p:cxnSp>
            <p:nvCxnSpPr>
              <p:cNvPr id="134" name="Straight Arrow Connector 13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/>
          </p:nvGrpSpPr>
          <p:grpSpPr>
            <a:xfrm rot="5400000">
              <a:off x="5089427" y="4468372"/>
              <a:ext cx="649973" cy="3"/>
              <a:chOff x="1768929" y="2242225"/>
              <a:chExt cx="544286" cy="2"/>
            </a:xfrm>
          </p:grpSpPr>
          <p:cxnSp>
            <p:nvCxnSpPr>
              <p:cNvPr id="132" name="Straight Arrow Connector 13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5414413" y="4793320"/>
              <a:ext cx="750556" cy="2"/>
              <a:chOff x="1768929" y="2242225"/>
              <a:chExt cx="544286" cy="2"/>
            </a:xfrm>
          </p:grpSpPr>
          <p:cxnSp>
            <p:nvCxnSpPr>
              <p:cNvPr id="130" name="Straight Arrow Connector 12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 rot="5400000">
              <a:off x="5089427" y="5118314"/>
              <a:ext cx="649973" cy="3"/>
              <a:chOff x="1768929" y="2242225"/>
              <a:chExt cx="544286" cy="2"/>
            </a:xfrm>
          </p:grpSpPr>
          <p:cxnSp>
            <p:nvCxnSpPr>
              <p:cNvPr id="128" name="Straight Arrow Connector 12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0000FF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2423412" y="5456245"/>
              <a:ext cx="750556" cy="2"/>
              <a:chOff x="1768929" y="2242225"/>
              <a:chExt cx="544286" cy="2"/>
            </a:xfrm>
          </p:grpSpPr>
          <p:cxnSp>
            <p:nvCxnSpPr>
              <p:cNvPr id="126" name="Straight Arrow Connector 12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3173968" y="5456247"/>
              <a:ext cx="750556" cy="2"/>
              <a:chOff x="1768929" y="2242225"/>
              <a:chExt cx="544286" cy="2"/>
            </a:xfrm>
          </p:grpSpPr>
          <p:cxnSp>
            <p:nvCxnSpPr>
              <p:cNvPr id="124" name="Straight Arrow Connector 12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>
              <a:off x="3924528" y="5456250"/>
              <a:ext cx="750556" cy="2"/>
              <a:chOff x="1768929" y="2242225"/>
              <a:chExt cx="544286" cy="2"/>
            </a:xfrm>
          </p:grpSpPr>
          <p:cxnSp>
            <p:nvCxnSpPr>
              <p:cNvPr id="122" name="Straight Arrow Connector 12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/>
            <p:cNvGrpSpPr/>
            <p:nvPr/>
          </p:nvGrpSpPr>
          <p:grpSpPr>
            <a:xfrm>
              <a:off x="4666348" y="5456252"/>
              <a:ext cx="750556" cy="2"/>
              <a:chOff x="1768929" y="2242225"/>
              <a:chExt cx="544286" cy="2"/>
            </a:xfrm>
          </p:grpSpPr>
          <p:cxnSp>
            <p:nvCxnSpPr>
              <p:cNvPr id="120" name="Straight Arrow Connector 11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rgbClr val="0000FF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/>
            <p:cNvGrpSpPr/>
            <p:nvPr/>
          </p:nvGrpSpPr>
          <p:grpSpPr>
            <a:xfrm rot="5400000">
              <a:off x="2098427" y="5781240"/>
              <a:ext cx="649973" cy="3"/>
              <a:chOff x="1768929" y="2242225"/>
              <a:chExt cx="544286" cy="2"/>
            </a:xfrm>
          </p:grpSpPr>
          <p:cxnSp>
            <p:nvCxnSpPr>
              <p:cNvPr id="118" name="Straight Arrow Connector 11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/>
            <p:cNvGrpSpPr/>
            <p:nvPr/>
          </p:nvGrpSpPr>
          <p:grpSpPr>
            <a:xfrm rot="5400000">
              <a:off x="2858989" y="5789914"/>
              <a:ext cx="649973" cy="3"/>
              <a:chOff x="1768929" y="2242225"/>
              <a:chExt cx="544286" cy="2"/>
            </a:xfrm>
          </p:grpSpPr>
          <p:cxnSp>
            <p:nvCxnSpPr>
              <p:cNvPr id="116" name="Straight Arrow Connector 11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 rot="5400000">
              <a:off x="3599537" y="5789914"/>
              <a:ext cx="649973" cy="3"/>
              <a:chOff x="1768929" y="2242225"/>
              <a:chExt cx="544286" cy="2"/>
            </a:xfrm>
          </p:grpSpPr>
          <p:cxnSp>
            <p:nvCxnSpPr>
              <p:cNvPr id="114" name="Straight Arrow Connector 11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/>
            <p:cNvGrpSpPr/>
            <p:nvPr/>
          </p:nvGrpSpPr>
          <p:grpSpPr>
            <a:xfrm rot="5400000">
              <a:off x="4341360" y="5784249"/>
              <a:ext cx="649973" cy="3"/>
              <a:chOff x="1768929" y="2242225"/>
              <a:chExt cx="544286" cy="2"/>
            </a:xfrm>
          </p:grpSpPr>
          <p:cxnSp>
            <p:nvCxnSpPr>
              <p:cNvPr id="112" name="Straight Arrow Connector 11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5414413" y="5454094"/>
              <a:ext cx="750556" cy="2"/>
              <a:chOff x="1768929" y="2242225"/>
              <a:chExt cx="544286" cy="2"/>
            </a:xfrm>
          </p:grpSpPr>
          <p:cxnSp>
            <p:nvCxnSpPr>
              <p:cNvPr id="110" name="Straight Arrow Connector 10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 rot="5400000">
              <a:off x="5089427" y="5779089"/>
              <a:ext cx="649973" cy="3"/>
              <a:chOff x="1768929" y="2242225"/>
              <a:chExt cx="544286" cy="2"/>
            </a:xfrm>
          </p:grpSpPr>
          <p:cxnSp>
            <p:nvCxnSpPr>
              <p:cNvPr id="108" name="Straight Arrow Connector 10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/>
            <p:cNvGrpSpPr/>
            <p:nvPr/>
          </p:nvGrpSpPr>
          <p:grpSpPr>
            <a:xfrm>
              <a:off x="1672856" y="3495591"/>
              <a:ext cx="750556" cy="2"/>
              <a:chOff x="1768929" y="2242225"/>
              <a:chExt cx="544286" cy="2"/>
            </a:xfrm>
          </p:grpSpPr>
          <p:cxnSp>
            <p:nvCxnSpPr>
              <p:cNvPr id="106" name="Straight Arrow Connector 10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1670364" y="4143375"/>
              <a:ext cx="750556" cy="2"/>
              <a:chOff x="1768929" y="2242225"/>
              <a:chExt cx="544286" cy="2"/>
            </a:xfrm>
          </p:grpSpPr>
          <p:cxnSp>
            <p:nvCxnSpPr>
              <p:cNvPr id="104" name="Straight Arrow Connector 10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1670364" y="4793317"/>
              <a:ext cx="750556" cy="2"/>
              <a:chOff x="1768929" y="2242225"/>
              <a:chExt cx="544286" cy="2"/>
            </a:xfrm>
          </p:grpSpPr>
          <p:cxnSp>
            <p:nvCxnSpPr>
              <p:cNvPr id="102" name="Straight Arrow Connector 10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>
              <a:off x="1670364" y="5454092"/>
              <a:ext cx="750556" cy="2"/>
              <a:chOff x="1768929" y="2242225"/>
              <a:chExt cx="544286" cy="2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/>
            <p:cNvGrpSpPr/>
            <p:nvPr/>
          </p:nvGrpSpPr>
          <p:grpSpPr>
            <a:xfrm rot="5400000">
              <a:off x="2096019" y="3163368"/>
              <a:ext cx="649973" cy="3"/>
              <a:chOff x="1768929" y="2242225"/>
              <a:chExt cx="544286" cy="2"/>
            </a:xfrm>
          </p:grpSpPr>
          <p:cxnSp>
            <p:nvCxnSpPr>
              <p:cNvPr id="98" name="Straight Arrow Connector 9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 rot="5400000">
              <a:off x="2856581" y="3172042"/>
              <a:ext cx="649973" cy="3"/>
              <a:chOff x="1768929" y="2242225"/>
              <a:chExt cx="544286" cy="2"/>
            </a:xfrm>
          </p:grpSpPr>
          <p:cxnSp>
            <p:nvCxnSpPr>
              <p:cNvPr id="96" name="Straight Arrow Connector 9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/>
            <p:cNvGrpSpPr/>
            <p:nvPr/>
          </p:nvGrpSpPr>
          <p:grpSpPr>
            <a:xfrm rot="5400000">
              <a:off x="3597129" y="3172042"/>
              <a:ext cx="649973" cy="3"/>
              <a:chOff x="1768929" y="2242225"/>
              <a:chExt cx="544286" cy="2"/>
            </a:xfrm>
          </p:grpSpPr>
          <p:cxnSp>
            <p:nvCxnSpPr>
              <p:cNvPr id="94" name="Straight Arrow Connector 9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/>
            <p:cNvGrpSpPr/>
            <p:nvPr/>
          </p:nvGrpSpPr>
          <p:grpSpPr>
            <a:xfrm rot="5400000">
              <a:off x="4338952" y="3166377"/>
              <a:ext cx="649973" cy="3"/>
              <a:chOff x="1768929" y="2242225"/>
              <a:chExt cx="544286" cy="2"/>
            </a:xfrm>
          </p:grpSpPr>
          <p:cxnSp>
            <p:nvCxnSpPr>
              <p:cNvPr id="92" name="Straight Arrow Connector 9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 rot="5400000">
              <a:off x="5087020" y="3161217"/>
              <a:ext cx="649973" cy="3"/>
              <a:chOff x="1768929" y="2242225"/>
              <a:chExt cx="544286" cy="2"/>
            </a:xfrm>
          </p:grpSpPr>
          <p:cxnSp>
            <p:nvCxnSpPr>
              <p:cNvPr id="90" name="Straight Arrow Connector 8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6177442" y="3493436"/>
              <a:ext cx="750556" cy="2"/>
              <a:chOff x="1768929" y="2242225"/>
              <a:chExt cx="544286" cy="2"/>
            </a:xfrm>
          </p:grpSpPr>
          <p:cxnSp>
            <p:nvCxnSpPr>
              <p:cNvPr id="88" name="Straight Arrow Connector 8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 rot="5400000">
              <a:off x="5852457" y="3818430"/>
              <a:ext cx="649973" cy="3"/>
              <a:chOff x="1768929" y="2242225"/>
              <a:chExt cx="544286" cy="2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>
              <a:off x="6174950" y="4141220"/>
              <a:ext cx="750556" cy="2"/>
              <a:chOff x="1768929" y="2242225"/>
              <a:chExt cx="544286" cy="2"/>
            </a:xfrm>
          </p:grpSpPr>
          <p:cxnSp>
            <p:nvCxnSpPr>
              <p:cNvPr id="84" name="Straight Arrow Connector 8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 rot="5400000">
              <a:off x="5849965" y="4466215"/>
              <a:ext cx="649973" cy="3"/>
              <a:chOff x="1768929" y="2242225"/>
              <a:chExt cx="544286" cy="2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/>
          </p:nvGrpSpPr>
          <p:grpSpPr>
            <a:xfrm>
              <a:off x="6174950" y="4791162"/>
              <a:ext cx="750556" cy="2"/>
              <a:chOff x="1768929" y="2242225"/>
              <a:chExt cx="544286" cy="2"/>
            </a:xfrm>
          </p:grpSpPr>
          <p:cxnSp>
            <p:nvCxnSpPr>
              <p:cNvPr id="80" name="Straight Arrow Connector 79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/>
          </p:nvGrpSpPr>
          <p:grpSpPr>
            <a:xfrm rot="5400000">
              <a:off x="5849965" y="5116157"/>
              <a:ext cx="649973" cy="3"/>
              <a:chOff x="1768929" y="2242225"/>
              <a:chExt cx="544286" cy="2"/>
            </a:xfrm>
          </p:grpSpPr>
          <p:cxnSp>
            <p:nvCxnSpPr>
              <p:cNvPr id="78" name="Straight Arrow Connector 77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6174950" y="5451936"/>
              <a:ext cx="750556" cy="2"/>
              <a:chOff x="1768929" y="2242225"/>
              <a:chExt cx="544286" cy="2"/>
            </a:xfrm>
          </p:grpSpPr>
          <p:cxnSp>
            <p:nvCxnSpPr>
              <p:cNvPr id="76" name="Straight Arrow Connector 75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/>
            <p:cNvGrpSpPr/>
            <p:nvPr/>
          </p:nvGrpSpPr>
          <p:grpSpPr>
            <a:xfrm rot="5400000">
              <a:off x="5849965" y="5776931"/>
              <a:ext cx="649973" cy="3"/>
              <a:chOff x="1768929" y="2242225"/>
              <a:chExt cx="544286" cy="2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/>
            <p:cNvGrpSpPr/>
            <p:nvPr/>
          </p:nvGrpSpPr>
          <p:grpSpPr>
            <a:xfrm rot="5400000">
              <a:off x="5847557" y="3159059"/>
              <a:ext cx="649973" cy="3"/>
              <a:chOff x="1768929" y="2242225"/>
              <a:chExt cx="544286" cy="2"/>
            </a:xfrm>
          </p:grpSpPr>
          <p:cxnSp>
            <p:nvCxnSpPr>
              <p:cNvPr id="72" name="Straight Arrow Connector 71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6" name="Picture 65" descr="Screen Shot 2016-08-18 at 10.06.11 A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4398" y="5024911"/>
              <a:ext cx="195478" cy="181451"/>
            </a:xfrm>
            <a:prstGeom prst="rect">
              <a:avLst/>
            </a:prstGeom>
            <a:ln w="15875" cmpd="sng">
              <a:noFill/>
            </a:ln>
          </p:spPr>
        </p:pic>
        <p:pic>
          <p:nvPicPr>
            <p:cNvPr id="67" name="Picture 66" descr="Screen Shot 2016-08-18 at 10.06.37 A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158" y="5511372"/>
              <a:ext cx="250038" cy="240230"/>
            </a:xfrm>
            <a:prstGeom prst="rect">
              <a:avLst/>
            </a:prstGeom>
            <a:ln w="15875" cmpd="sng">
              <a:noFill/>
            </a:ln>
          </p:spPr>
        </p:pic>
        <p:pic>
          <p:nvPicPr>
            <p:cNvPr id="68" name="Picture 67" descr="Screen Shot 2016-08-18 at 10.06.31 A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6922" y="4976965"/>
              <a:ext cx="255790" cy="240230"/>
            </a:xfrm>
            <a:prstGeom prst="rect">
              <a:avLst/>
            </a:prstGeom>
            <a:ln w="15875" cmpd="sng">
              <a:noFill/>
            </a:ln>
          </p:spPr>
        </p:pic>
        <p:pic>
          <p:nvPicPr>
            <p:cNvPr id="69" name="Picture 68" descr="Screen Shot 2016-08-18 at 10.06.22 A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6575" y="4518435"/>
              <a:ext cx="232622" cy="240230"/>
            </a:xfrm>
            <a:prstGeom prst="rect">
              <a:avLst/>
            </a:prstGeom>
            <a:ln w="15875" cmpd="sng">
              <a:noFill/>
            </a:ln>
          </p:spPr>
        </p:pic>
        <p:pic>
          <p:nvPicPr>
            <p:cNvPr id="70" name="Picture 69" descr="Screen Shot 2016-08-18 at 10.06.15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2387" y="4987798"/>
              <a:ext cx="249076" cy="229308"/>
            </a:xfrm>
            <a:prstGeom prst="rect">
              <a:avLst/>
            </a:prstGeom>
            <a:ln w="15875" cmpd="sng">
              <a:noFill/>
            </a:ln>
          </p:spPr>
        </p:pic>
        <p:pic>
          <p:nvPicPr>
            <p:cNvPr id="71" name="Picture 70" descr="Screen Shot 2016-08-18 at 10.13.50 A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103" y="4064679"/>
              <a:ext cx="200231" cy="174711"/>
            </a:xfrm>
            <a:prstGeom prst="rect">
              <a:avLst/>
            </a:prstGeom>
            <a:ln w="15875" cmpd="sng">
              <a:noFill/>
            </a:ln>
          </p:spPr>
        </p:pic>
      </p:grpSp>
      <p:pic>
        <p:nvPicPr>
          <p:cNvPr id="188" name="Picture 187" descr="Screen Shot 2016-08-15 at 12.22.43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423" y="5645198"/>
            <a:ext cx="4509613" cy="81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50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Kitaev</a:t>
            </a:r>
            <a:r>
              <a:rPr lang="en-US" sz="3600" dirty="0" smtClean="0"/>
              <a:t> </a:t>
            </a:r>
            <a:r>
              <a:rPr lang="en-US" sz="3600" dirty="0"/>
              <a:t>Quantum Double </a:t>
            </a:r>
            <a:r>
              <a:rPr lang="en-US" sz="3600" dirty="0" smtClean="0"/>
              <a:t>Models  </a:t>
            </a:r>
            <a:r>
              <a:rPr lang="en-US" sz="3600" dirty="0">
                <a:solidFill>
                  <a:srgbClr val="000000"/>
                </a:solidFill>
              </a:rPr>
              <a:t>(</a:t>
            </a:r>
            <a:r>
              <a:rPr lang="en-US" sz="3600" dirty="0"/>
              <a:t>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9783"/>
            <a:ext cx="7620000" cy="488835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Local operators: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L</a:t>
            </a:r>
            <a:r>
              <a:rPr lang="en-US" dirty="0" smtClean="0"/>
              <a:t>: multiplication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T:</a:t>
            </a:r>
            <a:r>
              <a:rPr lang="en-US" dirty="0" smtClean="0"/>
              <a:t> </a:t>
            </a:r>
            <a:r>
              <a:rPr lang="en-US" dirty="0" err="1" smtClean="0"/>
              <a:t>comultiplication</a:t>
            </a:r>
            <a:endParaRPr lang="en-US" i="1" dirty="0" smtClean="0"/>
          </a:p>
          <a:p>
            <a:pPr>
              <a:lnSpc>
                <a:spcPct val="140000"/>
              </a:lnSpc>
            </a:pPr>
            <a:r>
              <a:rPr lang="en-US" dirty="0" err="1" smtClean="0"/>
              <a:t>Plaquette</a:t>
            </a:r>
            <a:r>
              <a:rPr lang="en-US" dirty="0" smtClean="0"/>
              <a:t> and vertex operators:</a:t>
            </a: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 marL="114300" indent="0">
              <a:lnSpc>
                <a:spcPct val="140000"/>
              </a:lnSpc>
              <a:buNone/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Local operator algebra (quantum </a:t>
            </a:r>
            <a:r>
              <a:rPr lang="en-US" dirty="0"/>
              <a:t>d</a:t>
            </a:r>
            <a:r>
              <a:rPr lang="en-US" dirty="0" smtClean="0"/>
              <a:t>ouble):</a:t>
            </a:r>
            <a:endParaRPr lang="en-US" dirty="0"/>
          </a:p>
          <a:p>
            <a:pPr marL="114300" indent="0">
              <a:lnSpc>
                <a:spcPct val="140000"/>
              </a:lnSpc>
              <a:buNone/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</p:txBody>
      </p:sp>
      <p:pic>
        <p:nvPicPr>
          <p:cNvPr id="8" name="Picture 7" descr="Screen Shot 2016-08-15 at 11.59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971" y="1819825"/>
            <a:ext cx="1749031" cy="952050"/>
          </a:xfrm>
          <a:prstGeom prst="rect">
            <a:avLst/>
          </a:prstGeom>
        </p:spPr>
      </p:pic>
      <p:pic>
        <p:nvPicPr>
          <p:cNvPr id="9" name="Picture 8" descr="Screen Shot 2016-08-15 at 11.59.1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46" y="1862158"/>
            <a:ext cx="1961056" cy="966161"/>
          </a:xfrm>
          <a:prstGeom prst="rect">
            <a:avLst/>
          </a:prstGeom>
        </p:spPr>
      </p:pic>
      <p:pic>
        <p:nvPicPr>
          <p:cNvPr id="21" name="Picture 20" descr="Screen Shot 2016-08-15 at 3.25.5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354" y="6271698"/>
            <a:ext cx="2969889" cy="419984"/>
          </a:xfrm>
          <a:prstGeom prst="rect">
            <a:avLst/>
          </a:prstGeom>
        </p:spPr>
      </p:pic>
      <p:grpSp>
        <p:nvGrpSpPr>
          <p:cNvPr id="94" name="Group 93"/>
          <p:cNvGrpSpPr>
            <a:grpSpLocks noChangeAspect="1"/>
          </p:cNvGrpSpPr>
          <p:nvPr/>
        </p:nvGrpSpPr>
        <p:grpSpPr>
          <a:xfrm>
            <a:off x="7065787" y="3622711"/>
            <a:ext cx="1109167" cy="1952643"/>
            <a:chOff x="3201160" y="3779894"/>
            <a:chExt cx="1663461" cy="2863920"/>
          </a:xfrm>
        </p:grpSpPr>
        <p:cxnSp>
          <p:nvCxnSpPr>
            <p:cNvPr id="95" name="Straight Arrow Connector 94"/>
            <p:cNvCxnSpPr/>
            <p:nvPr/>
          </p:nvCxnSpPr>
          <p:spPr>
            <a:xfrm flipV="1">
              <a:off x="4028366" y="4371473"/>
              <a:ext cx="0" cy="1724527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Picture 95" descr="Screen Shot 2016-09-02 at 4.26.30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140" y="3779894"/>
              <a:ext cx="531913" cy="484632"/>
            </a:xfrm>
            <a:prstGeom prst="rect">
              <a:avLst/>
            </a:prstGeom>
          </p:spPr>
        </p:pic>
        <p:pic>
          <p:nvPicPr>
            <p:cNvPr id="97" name="Picture 96" descr="Screen Shot 2016-09-02 at 4.26.41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7189" y="6159183"/>
              <a:ext cx="553864" cy="484631"/>
            </a:xfrm>
            <a:prstGeom prst="rect">
              <a:avLst/>
            </a:prstGeom>
          </p:spPr>
        </p:pic>
        <p:pic>
          <p:nvPicPr>
            <p:cNvPr id="98" name="Picture 97" descr="Screen Shot 2016-09-02 at 4.26.46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1053" y="4923802"/>
              <a:ext cx="543568" cy="493776"/>
            </a:xfrm>
            <a:prstGeom prst="rect">
              <a:avLst/>
            </a:prstGeom>
          </p:spPr>
        </p:pic>
        <p:pic>
          <p:nvPicPr>
            <p:cNvPr id="99" name="Picture 98" descr="Screen Shot 2016-09-02 at 4.26.50 P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160" y="4919579"/>
              <a:ext cx="549248" cy="484631"/>
            </a:xfrm>
            <a:prstGeom prst="rect">
              <a:avLst/>
            </a:prstGeom>
          </p:spPr>
        </p:pic>
      </p:grpSp>
      <p:grpSp>
        <p:nvGrpSpPr>
          <p:cNvPr id="292" name="Group 291"/>
          <p:cNvGrpSpPr/>
          <p:nvPr/>
        </p:nvGrpSpPr>
        <p:grpSpPr>
          <a:xfrm>
            <a:off x="2180622" y="4638537"/>
            <a:ext cx="3732287" cy="1089775"/>
            <a:chOff x="2180622" y="4694979"/>
            <a:chExt cx="3732287" cy="1089775"/>
          </a:xfrm>
        </p:grpSpPr>
        <p:grpSp>
          <p:nvGrpSpPr>
            <p:cNvPr id="223" name="Group 222"/>
            <p:cNvGrpSpPr>
              <a:grpSpLocks noChangeAspect="1"/>
            </p:cNvGrpSpPr>
            <p:nvPr/>
          </p:nvGrpSpPr>
          <p:grpSpPr>
            <a:xfrm>
              <a:off x="2892998" y="4694979"/>
              <a:ext cx="1299391" cy="1089773"/>
              <a:chOff x="1494237" y="3755183"/>
              <a:chExt cx="2287851" cy="1918773"/>
            </a:xfrm>
          </p:grpSpPr>
          <p:grpSp>
            <p:nvGrpSpPr>
              <p:cNvPr id="255" name="Group 254"/>
              <p:cNvGrpSpPr>
                <a:grpSpLocks noChangeAspect="1"/>
              </p:cNvGrpSpPr>
              <p:nvPr/>
            </p:nvGrpSpPr>
            <p:grpSpPr>
              <a:xfrm>
                <a:off x="1494237" y="3755183"/>
                <a:ext cx="1920644" cy="1652207"/>
                <a:chOff x="6475470" y="5208635"/>
                <a:chExt cx="1508611" cy="1297749"/>
              </a:xfrm>
            </p:grpSpPr>
            <p:grpSp>
              <p:nvGrpSpPr>
                <p:cNvPr id="262" name="Group 261"/>
                <p:cNvGrpSpPr/>
                <p:nvPr/>
              </p:nvGrpSpPr>
              <p:grpSpPr>
                <a:xfrm>
                  <a:off x="6475470" y="5858567"/>
                  <a:ext cx="750556" cy="1"/>
                  <a:chOff x="1768929" y="2242225"/>
                  <a:chExt cx="544286" cy="2"/>
                </a:xfrm>
              </p:grpSpPr>
              <p:cxnSp>
                <p:nvCxnSpPr>
                  <p:cNvPr id="280" name="Straight Arrow Connector 279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1" name="Straight Connector 280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3" name="Group 262"/>
                <p:cNvGrpSpPr/>
                <p:nvPr/>
              </p:nvGrpSpPr>
              <p:grpSpPr>
                <a:xfrm rot="5400000">
                  <a:off x="6901042" y="5533619"/>
                  <a:ext cx="649972" cy="3"/>
                  <a:chOff x="1768929" y="2242225"/>
                  <a:chExt cx="544286" cy="2"/>
                </a:xfrm>
              </p:grpSpPr>
              <p:cxnSp>
                <p:nvCxnSpPr>
                  <p:cNvPr id="278" name="Straight Arrow Connector 277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9" name="Straight Connector 278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4" name="Group 263"/>
                <p:cNvGrpSpPr/>
                <p:nvPr/>
              </p:nvGrpSpPr>
              <p:grpSpPr>
                <a:xfrm>
                  <a:off x="7223535" y="5856408"/>
                  <a:ext cx="750556" cy="1"/>
                  <a:chOff x="1768929" y="2242225"/>
                  <a:chExt cx="544286" cy="2"/>
                </a:xfrm>
              </p:grpSpPr>
              <p:cxnSp>
                <p:nvCxnSpPr>
                  <p:cNvPr id="276" name="Straight Arrow Connector 275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" name="Straight Connector 276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5" name="Group 264"/>
                <p:cNvGrpSpPr/>
                <p:nvPr/>
              </p:nvGrpSpPr>
              <p:grpSpPr>
                <a:xfrm rot="5400000">
                  <a:off x="6898550" y="6181397"/>
                  <a:ext cx="649971" cy="3"/>
                  <a:chOff x="1768929" y="2242225"/>
                  <a:chExt cx="544286" cy="2"/>
                </a:xfrm>
              </p:grpSpPr>
              <p:cxnSp>
                <p:nvCxnSpPr>
                  <p:cNvPr id="274" name="Straight Arrow Connector 273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" name="Straight Connector 274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6" name="Group 265"/>
                <p:cNvGrpSpPr/>
                <p:nvPr/>
              </p:nvGrpSpPr>
              <p:grpSpPr>
                <a:xfrm>
                  <a:off x="7223535" y="6506345"/>
                  <a:ext cx="750556" cy="1"/>
                  <a:chOff x="1768929" y="2242225"/>
                  <a:chExt cx="544286" cy="2"/>
                </a:xfrm>
              </p:grpSpPr>
              <p:cxnSp>
                <p:nvCxnSpPr>
                  <p:cNvPr id="272" name="Straight Arrow Connector 271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" name="Straight Connector 272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7" name="Group 266"/>
                <p:cNvGrpSpPr/>
                <p:nvPr/>
              </p:nvGrpSpPr>
              <p:grpSpPr>
                <a:xfrm rot="5400000">
                  <a:off x="7659094" y="6179242"/>
                  <a:ext cx="649972" cy="3"/>
                  <a:chOff x="1768929" y="2242225"/>
                  <a:chExt cx="544286" cy="2"/>
                </a:xfrm>
              </p:grpSpPr>
              <p:cxnSp>
                <p:nvCxnSpPr>
                  <p:cNvPr id="270" name="Straight Arrow Connector 269"/>
                  <p:cNvCxnSpPr/>
                  <p:nvPr/>
                </p:nvCxnSpPr>
                <p:spPr>
                  <a:xfrm>
                    <a:off x="1768929" y="2242225"/>
                    <a:ext cx="300523" cy="2"/>
                  </a:xfrm>
                  <a:prstGeom prst="straightConnector1">
                    <a:avLst/>
                  </a:prstGeom>
                  <a:ln w="15875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headEnd type="none"/>
                    <a:tailEnd type="triangle" w="med" len="me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" name="Straight Connector 270"/>
                  <p:cNvCxnSpPr/>
                  <p:nvPr/>
                </p:nvCxnSpPr>
                <p:spPr>
                  <a:xfrm>
                    <a:off x="2043807" y="2242225"/>
                    <a:ext cx="269408" cy="0"/>
                  </a:xfrm>
                  <a:prstGeom prst="line">
                    <a:avLst/>
                  </a:prstGeom>
                  <a:ln w="15875" cmpd="sng">
                    <a:solidFill>
                      <a:srgbClr val="000000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68" name="Picture 267" descr="Screen Shot 2016-08-18 at 10.13.50 AM.png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72333" y="5623019"/>
                  <a:ext cx="200231" cy="174710"/>
                </a:xfrm>
                <a:prstGeom prst="rect">
                  <a:avLst/>
                </a:prstGeom>
                <a:ln w="15875" cmpd="sng">
                  <a:noFill/>
                </a:ln>
              </p:spPr>
            </p:pic>
            <p:pic>
              <p:nvPicPr>
                <p:cNvPr id="269" name="Picture 268" descr="Screen Shot 2016-08-18 at 10.06.11 AM.png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94523" y="6058933"/>
                  <a:ext cx="195478" cy="181451"/>
                </a:xfrm>
                <a:prstGeom prst="rect">
                  <a:avLst/>
                </a:prstGeom>
                <a:ln w="15875" cmpd="sng">
                  <a:noFill/>
                </a:ln>
              </p:spPr>
            </p:pic>
          </p:grpSp>
          <p:pic>
            <p:nvPicPr>
              <p:cNvPr id="256" name="Picture 255" descr="Screen Shot 2016-09-30 at 2.46.19 PM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8008" y="4033877"/>
                <a:ext cx="279090" cy="246885"/>
              </a:xfrm>
              <a:prstGeom prst="rect">
                <a:avLst/>
              </a:prstGeom>
            </p:spPr>
          </p:pic>
          <p:pic>
            <p:nvPicPr>
              <p:cNvPr id="257" name="Picture 256" descr="Screen Shot 2016-09-30 at 2.46.26 PM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78156" y="4258299"/>
                <a:ext cx="285587" cy="246885"/>
              </a:xfrm>
              <a:prstGeom prst="rect">
                <a:avLst/>
              </a:prstGeom>
            </p:spPr>
          </p:pic>
          <p:pic>
            <p:nvPicPr>
              <p:cNvPr id="258" name="Picture 257" descr="Screen Shot 2016-09-30 at 2.46.41 PM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02984" y="4858012"/>
                <a:ext cx="279104" cy="228600"/>
              </a:xfrm>
              <a:prstGeom prst="rect">
                <a:avLst/>
              </a:prstGeom>
            </p:spPr>
          </p:pic>
          <p:pic>
            <p:nvPicPr>
              <p:cNvPr id="259" name="Picture 258" descr="Screen Shot 2016-09-30 at 2.47.02 PM.png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0421" y="5452756"/>
                <a:ext cx="273322" cy="221200"/>
              </a:xfrm>
              <a:prstGeom prst="rect">
                <a:avLst/>
              </a:prstGeom>
            </p:spPr>
          </p:pic>
          <p:pic>
            <p:nvPicPr>
              <p:cNvPr id="260" name="Picture 259" descr="Screen Shot 2016-09-30 at 2.47.26 PM.png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0008" y="4847856"/>
                <a:ext cx="272204" cy="228600"/>
              </a:xfrm>
              <a:prstGeom prst="rect">
                <a:avLst/>
              </a:prstGeom>
            </p:spPr>
          </p:pic>
          <p:pic>
            <p:nvPicPr>
              <p:cNvPr id="261" name="Picture 260" descr="Screen Shot 2016-09-30 at 2.47.30 PM.png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0913" y="4638582"/>
                <a:ext cx="269095" cy="228600"/>
              </a:xfrm>
              <a:prstGeom prst="rect">
                <a:avLst/>
              </a:prstGeom>
            </p:spPr>
          </p:pic>
        </p:grpSp>
        <p:pic>
          <p:nvPicPr>
            <p:cNvPr id="225" name="Picture 224" descr="Screen Shot 2016-08-15 at 3.25.51 PM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99" t="21285" r="54738" b="20613"/>
            <a:stretch/>
          </p:blipFill>
          <p:spPr>
            <a:xfrm>
              <a:off x="4229914" y="5024827"/>
              <a:ext cx="165246" cy="192237"/>
            </a:xfrm>
            <a:prstGeom prst="rect">
              <a:avLst/>
            </a:prstGeom>
          </p:spPr>
        </p:pic>
        <p:pic>
          <p:nvPicPr>
            <p:cNvPr id="282" name="Picture 281" descr="Screen Shot 2016-08-15 at 3.25.51 PM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5" r="1027"/>
            <a:stretch/>
          </p:blipFill>
          <p:spPr>
            <a:xfrm>
              <a:off x="2180622" y="4991777"/>
              <a:ext cx="671907" cy="360886"/>
            </a:xfrm>
            <a:prstGeom prst="rect">
              <a:avLst/>
            </a:prstGeom>
          </p:spPr>
        </p:pic>
        <p:grpSp>
          <p:nvGrpSpPr>
            <p:cNvPr id="291" name="Group 290"/>
            <p:cNvGrpSpPr/>
            <p:nvPr/>
          </p:nvGrpSpPr>
          <p:grpSpPr>
            <a:xfrm>
              <a:off x="4613518" y="4694979"/>
              <a:ext cx="1299391" cy="1089775"/>
              <a:chOff x="4632332" y="4694979"/>
              <a:chExt cx="1299391" cy="1089775"/>
            </a:xfrm>
          </p:grpSpPr>
          <p:pic>
            <p:nvPicPr>
              <p:cNvPr id="234" name="Picture 233" descr="Screen Shot 2016-09-30 at 2.47.30 PM.png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2369" y="5196702"/>
                <a:ext cx="152833" cy="129834"/>
              </a:xfrm>
              <a:prstGeom prst="rect">
                <a:avLst/>
              </a:prstGeom>
            </p:spPr>
          </p:pic>
          <p:pic>
            <p:nvPicPr>
              <p:cNvPr id="286" name="Picture 285" descr="Screen Shot 2016-09-30 at 4.06.37 PM.pn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80777" y="5198520"/>
                <a:ext cx="103776" cy="128016"/>
              </a:xfrm>
              <a:prstGeom prst="rect">
                <a:avLst/>
              </a:prstGeom>
            </p:spPr>
          </p:pic>
          <p:pic>
            <p:nvPicPr>
              <p:cNvPr id="230" name="Picture 229" descr="Screen Shot 2016-09-30 at 2.46.26 PM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5419" y="4997364"/>
                <a:ext cx="162200" cy="140219"/>
              </a:xfrm>
              <a:prstGeom prst="rect">
                <a:avLst/>
              </a:prstGeom>
            </p:spPr>
          </p:pic>
          <p:grpSp>
            <p:nvGrpSpPr>
              <p:cNvPr id="235" name="Group 234"/>
              <p:cNvGrpSpPr/>
              <p:nvPr/>
            </p:nvGrpSpPr>
            <p:grpSpPr>
              <a:xfrm>
                <a:off x="4632332" y="5164929"/>
                <a:ext cx="542708" cy="1"/>
                <a:chOff x="1768928" y="1121112"/>
                <a:chExt cx="544287" cy="1121113"/>
              </a:xfrm>
            </p:grpSpPr>
            <p:cxnSp>
              <p:nvCxnSpPr>
                <p:cNvPr id="253" name="Straight Arrow Connector 252"/>
                <p:cNvCxnSpPr/>
                <p:nvPr/>
              </p:nvCxnSpPr>
              <p:spPr>
                <a:xfrm>
                  <a:off x="1768928" y="1121112"/>
                  <a:ext cx="300523" cy="1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 rot="5400000">
                <a:off x="4940052" y="4929968"/>
                <a:ext cx="469979" cy="2"/>
                <a:chOff x="1768929" y="2242225"/>
                <a:chExt cx="544286" cy="3"/>
              </a:xfrm>
            </p:grpSpPr>
            <p:cxnSp>
              <p:nvCxnSpPr>
                <p:cNvPr id="251" name="Straight Arrow Connector 250"/>
                <p:cNvCxnSpPr/>
                <p:nvPr/>
              </p:nvCxnSpPr>
              <p:spPr>
                <a:xfrm>
                  <a:off x="1768929" y="2242226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7" name="Group 236"/>
              <p:cNvGrpSpPr/>
              <p:nvPr/>
            </p:nvGrpSpPr>
            <p:grpSpPr>
              <a:xfrm>
                <a:off x="5173239" y="5163369"/>
                <a:ext cx="542708" cy="1"/>
                <a:chOff x="1768928" y="1121112"/>
                <a:chExt cx="544287" cy="1121113"/>
              </a:xfrm>
            </p:grpSpPr>
            <p:cxnSp>
              <p:nvCxnSpPr>
                <p:cNvPr id="249" name="Straight Arrow Connector 248"/>
                <p:cNvCxnSpPr/>
                <p:nvPr/>
              </p:nvCxnSpPr>
              <p:spPr>
                <a:xfrm>
                  <a:off x="1768928" y="1121112"/>
                  <a:ext cx="300523" cy="1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7" name="Straight Arrow Connector 246"/>
              <p:cNvCxnSpPr/>
              <p:nvPr/>
            </p:nvCxnSpPr>
            <p:spPr>
              <a:xfrm rot="5400000">
                <a:off x="5043492" y="5293122"/>
                <a:ext cx="259495" cy="2"/>
              </a:xfrm>
              <a:prstGeom prst="straightConnector1">
                <a:avLst/>
              </a:prstGeom>
              <a:ln w="158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9" name="Group 238"/>
              <p:cNvGrpSpPr/>
              <p:nvPr/>
            </p:nvGrpSpPr>
            <p:grpSpPr>
              <a:xfrm>
                <a:off x="5173239" y="5633326"/>
                <a:ext cx="542708" cy="1"/>
                <a:chOff x="1768928" y="1121112"/>
                <a:chExt cx="544287" cy="1121113"/>
              </a:xfrm>
            </p:grpSpPr>
            <p:cxnSp>
              <p:nvCxnSpPr>
                <p:cNvPr id="245" name="Straight Arrow Connector 244"/>
                <p:cNvCxnSpPr/>
                <p:nvPr/>
              </p:nvCxnSpPr>
              <p:spPr>
                <a:xfrm>
                  <a:off x="1768928" y="1121112"/>
                  <a:ext cx="300523" cy="1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0" name="Group 239"/>
              <p:cNvGrpSpPr/>
              <p:nvPr/>
            </p:nvGrpSpPr>
            <p:grpSpPr>
              <a:xfrm rot="5400000">
                <a:off x="5488176" y="5396805"/>
                <a:ext cx="469979" cy="2"/>
                <a:chOff x="1768929" y="2242225"/>
                <a:chExt cx="544286" cy="3"/>
              </a:xfrm>
            </p:grpSpPr>
            <p:cxnSp>
              <p:nvCxnSpPr>
                <p:cNvPr id="243" name="Straight Arrow Connector 242"/>
                <p:cNvCxnSpPr/>
                <p:nvPr/>
              </p:nvCxnSpPr>
              <p:spPr>
                <a:xfrm>
                  <a:off x="1768929" y="2242226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41" name="Picture 240" descr="Screen Shot 2016-08-18 at 10.13.50 AM.pn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1596" y="4994616"/>
                <a:ext cx="144782" cy="126329"/>
              </a:xfrm>
              <a:prstGeom prst="rect">
                <a:avLst/>
              </a:prstGeom>
              <a:ln w="15875" cmpd="sng">
                <a:noFill/>
              </a:ln>
            </p:spPr>
          </p:pic>
          <p:pic>
            <p:nvPicPr>
              <p:cNvPr id="242" name="Picture 241" descr="Screen Shot 2016-08-18 at 10.06.11 AM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69190" y="5309806"/>
                <a:ext cx="141345" cy="131203"/>
              </a:xfrm>
              <a:prstGeom prst="rect">
                <a:avLst/>
              </a:prstGeom>
              <a:ln w="15875" cmpd="sng">
                <a:noFill/>
              </a:ln>
            </p:spPr>
          </p:pic>
          <p:pic>
            <p:nvPicPr>
              <p:cNvPr id="229" name="Picture 228" descr="Screen Shot 2016-09-30 at 2.46.19 PM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73848" y="4853265"/>
                <a:ext cx="158510" cy="140219"/>
              </a:xfrm>
              <a:prstGeom prst="rect">
                <a:avLst/>
              </a:prstGeom>
            </p:spPr>
          </p:pic>
          <p:pic>
            <p:nvPicPr>
              <p:cNvPr id="231" name="Picture 230" descr="Screen Shot 2016-09-30 at 2.46.41 PM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3205" y="5321335"/>
                <a:ext cx="158518" cy="129834"/>
              </a:xfrm>
              <a:prstGeom prst="rect">
                <a:avLst/>
              </a:prstGeom>
            </p:spPr>
          </p:pic>
          <p:pic>
            <p:nvPicPr>
              <p:cNvPr id="232" name="Picture 231" descr="Screen Shot 2016-09-30 at 2.47.02 PM.png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68502" y="5659123"/>
                <a:ext cx="155234" cy="125631"/>
              </a:xfrm>
              <a:prstGeom prst="rect">
                <a:avLst/>
              </a:prstGeom>
            </p:spPr>
          </p:pic>
          <p:pic>
            <p:nvPicPr>
              <p:cNvPr id="233" name="Picture 232" descr="Screen Shot 2016-09-30 at 2.47.26 PM.png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9095" y="5429917"/>
                <a:ext cx="154599" cy="129834"/>
              </a:xfrm>
              <a:prstGeom prst="rect">
                <a:avLst/>
              </a:prstGeom>
            </p:spPr>
          </p:pic>
          <p:pic>
            <p:nvPicPr>
              <p:cNvPr id="284" name="Picture 283" descr="Screen Shot 2016-09-30 at 4.06.28 PM.png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9367" y="4964545"/>
                <a:ext cx="233854" cy="164592"/>
              </a:xfrm>
              <a:prstGeom prst="rect">
                <a:avLst/>
              </a:prstGeom>
            </p:spPr>
          </p:pic>
          <p:pic>
            <p:nvPicPr>
              <p:cNvPr id="285" name="Picture 284" descr="Screen Shot 2016-09-30 at 4.06.37 PM.pn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7456" y="4858910"/>
                <a:ext cx="103776" cy="128016"/>
              </a:xfrm>
              <a:prstGeom prst="rect">
                <a:avLst/>
              </a:prstGeom>
            </p:spPr>
          </p:pic>
          <p:pic>
            <p:nvPicPr>
              <p:cNvPr id="287" name="Picture 286" descr="Screen Shot 2016-09-30 at 4.06.28 PM.png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3212" y="5395159"/>
                <a:ext cx="233854" cy="164592"/>
              </a:xfrm>
              <a:prstGeom prst="rect">
                <a:avLst/>
              </a:prstGeom>
            </p:spPr>
          </p:pic>
          <p:cxnSp>
            <p:nvCxnSpPr>
              <p:cNvPr id="248" name="Straight Connector 247"/>
              <p:cNvCxnSpPr/>
              <p:nvPr/>
            </p:nvCxnSpPr>
            <p:spPr>
              <a:xfrm>
                <a:off x="5173238" y="5495827"/>
                <a:ext cx="3" cy="137228"/>
              </a:xfrm>
              <a:prstGeom prst="line">
                <a:avLst/>
              </a:prstGeom>
              <a:ln w="158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/>
          <p:cNvGrpSpPr/>
          <p:nvPr/>
        </p:nvGrpSpPr>
        <p:grpSpPr>
          <a:xfrm>
            <a:off x="1725586" y="3552611"/>
            <a:ext cx="4856554" cy="1097280"/>
            <a:chOff x="1725586" y="3552611"/>
            <a:chExt cx="4856554" cy="1097280"/>
          </a:xfrm>
        </p:grpSpPr>
        <p:grpSp>
          <p:nvGrpSpPr>
            <p:cNvPr id="5" name="Group 4"/>
            <p:cNvGrpSpPr/>
            <p:nvPr/>
          </p:nvGrpSpPr>
          <p:grpSpPr>
            <a:xfrm>
              <a:off x="1725586" y="3552611"/>
              <a:ext cx="4856554" cy="1097280"/>
              <a:chOff x="1725586" y="3552611"/>
              <a:chExt cx="4856554" cy="1097280"/>
            </a:xfrm>
          </p:grpSpPr>
          <p:grpSp>
            <p:nvGrpSpPr>
              <p:cNvPr id="162" name="Group 161"/>
              <p:cNvGrpSpPr>
                <a:grpSpLocks noChangeAspect="1"/>
              </p:cNvGrpSpPr>
              <p:nvPr/>
            </p:nvGrpSpPr>
            <p:grpSpPr>
              <a:xfrm>
                <a:off x="2481819" y="3560116"/>
                <a:ext cx="1299391" cy="1089775"/>
                <a:chOff x="1494239" y="3755192"/>
                <a:chExt cx="2287853" cy="1918781"/>
              </a:xfrm>
            </p:grpSpPr>
            <p:grpSp>
              <p:nvGrpSpPr>
                <p:cNvPr id="163" name="Group 162"/>
                <p:cNvGrpSpPr>
                  <a:grpSpLocks noChangeAspect="1"/>
                </p:cNvGrpSpPr>
                <p:nvPr/>
              </p:nvGrpSpPr>
              <p:grpSpPr>
                <a:xfrm>
                  <a:off x="1494239" y="3755192"/>
                  <a:ext cx="1920646" cy="1652211"/>
                  <a:chOff x="6475462" y="5208638"/>
                  <a:chExt cx="1508605" cy="1297757"/>
                </a:xfrm>
              </p:grpSpPr>
              <p:grpSp>
                <p:nvGrpSpPr>
                  <p:cNvPr id="170" name="Group 169"/>
                  <p:cNvGrpSpPr/>
                  <p:nvPr/>
                </p:nvGrpSpPr>
                <p:grpSpPr>
                  <a:xfrm>
                    <a:off x="6475462" y="5858571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188" name="Straight Arrow Connector 187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9" name="Straight Connector 188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1" name="Group 170"/>
                  <p:cNvGrpSpPr/>
                  <p:nvPr/>
                </p:nvGrpSpPr>
                <p:grpSpPr>
                  <a:xfrm rot="5400000">
                    <a:off x="6901033" y="5533623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186" name="Straight Arrow Connector 185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7" name="Straight Connector 186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2" name="Group 171"/>
                  <p:cNvGrpSpPr/>
                  <p:nvPr/>
                </p:nvGrpSpPr>
                <p:grpSpPr>
                  <a:xfrm>
                    <a:off x="7223527" y="5856413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184" name="Straight Arrow Connector 183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5" name="Straight Connector 184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3" name="Group 172"/>
                  <p:cNvGrpSpPr/>
                  <p:nvPr/>
                </p:nvGrpSpPr>
                <p:grpSpPr>
                  <a:xfrm rot="5400000">
                    <a:off x="6898541" y="6181407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182" name="Straight Arrow Connector 181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3" name="Straight Connector 182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4" name="Group 173"/>
                  <p:cNvGrpSpPr/>
                  <p:nvPr/>
                </p:nvGrpSpPr>
                <p:grpSpPr>
                  <a:xfrm>
                    <a:off x="7223527" y="6506355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180" name="Straight Arrow Connector 179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1" name="Straight Connector 180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5" name="Group 174"/>
                  <p:cNvGrpSpPr/>
                  <p:nvPr/>
                </p:nvGrpSpPr>
                <p:grpSpPr>
                  <a:xfrm rot="5400000">
                    <a:off x="7659079" y="6179250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178" name="Straight Arrow Connector 177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9" name="Straight Connector 178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76" name="Picture 175" descr="Screen Shot 2016-08-18 at 10.13.50 AM.png"/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72318" y="5623031"/>
                    <a:ext cx="200231" cy="174711"/>
                  </a:xfrm>
                  <a:prstGeom prst="rect">
                    <a:avLst/>
                  </a:prstGeom>
                  <a:ln w="15875" cmpd="sng">
                    <a:noFill/>
                  </a:ln>
                </p:spPr>
              </p:pic>
              <p:pic>
                <p:nvPicPr>
                  <p:cNvPr id="177" name="Picture 176" descr="Screen Shot 2016-08-18 at 10.06.11 AM.png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94523" y="6058933"/>
                    <a:ext cx="195478" cy="181451"/>
                  </a:xfrm>
                  <a:prstGeom prst="rect">
                    <a:avLst/>
                  </a:prstGeom>
                  <a:ln w="15875" cmpd="sng">
                    <a:noFill/>
                  </a:ln>
                </p:spPr>
              </p:pic>
            </p:grpSp>
            <p:pic>
              <p:nvPicPr>
                <p:cNvPr id="164" name="Picture 163" descr="Screen Shot 2016-09-30 at 2.46.19 PM.png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08011" y="4033889"/>
                  <a:ext cx="279090" cy="246886"/>
                </a:xfrm>
                <a:prstGeom prst="rect">
                  <a:avLst/>
                </a:prstGeom>
              </p:spPr>
            </p:pic>
            <p:pic>
              <p:nvPicPr>
                <p:cNvPr id="165" name="Picture 164" descr="Screen Shot 2016-09-30 at 2.46.26 PM.png"/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78159" y="4258311"/>
                  <a:ext cx="285588" cy="246886"/>
                </a:xfrm>
                <a:prstGeom prst="rect">
                  <a:avLst/>
                </a:prstGeom>
              </p:spPr>
            </p:pic>
            <p:pic>
              <p:nvPicPr>
                <p:cNvPr id="166" name="Picture 165" descr="Screen Shot 2016-09-30 at 2.46.41 PM.png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02988" y="4858026"/>
                  <a:ext cx="279104" cy="228600"/>
                </a:xfrm>
                <a:prstGeom prst="rect">
                  <a:avLst/>
                </a:prstGeom>
              </p:spPr>
            </p:pic>
            <p:pic>
              <p:nvPicPr>
                <p:cNvPr id="167" name="Picture 166" descr="Screen Shot 2016-09-30 at 2.47.02 PM.png"/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90423" y="5452773"/>
                  <a:ext cx="273322" cy="221200"/>
                </a:xfrm>
                <a:prstGeom prst="rect">
                  <a:avLst/>
                </a:prstGeom>
              </p:spPr>
            </p:pic>
            <p:pic>
              <p:nvPicPr>
                <p:cNvPr id="168" name="Picture 167" descr="Screen Shot 2016-09-30 at 2.47.26 PM.png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0007" y="4847866"/>
                  <a:ext cx="272205" cy="228600"/>
                </a:xfrm>
                <a:prstGeom prst="rect">
                  <a:avLst/>
                </a:prstGeom>
              </p:spPr>
            </p:pic>
            <p:pic>
              <p:nvPicPr>
                <p:cNvPr id="169" name="Picture 168" descr="Screen Shot 2016-09-30 at 2.47.30 PM.png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0914" y="4638583"/>
                  <a:ext cx="269094" cy="228600"/>
                </a:xfrm>
                <a:prstGeom prst="rect">
                  <a:avLst/>
                </a:prstGeom>
              </p:spPr>
            </p:pic>
          </p:grpSp>
          <p:pic>
            <p:nvPicPr>
              <p:cNvPr id="190" name="Picture 189" descr="Screen Shot 2016-08-15 at 3.25.51 PM.pn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62" t="-19369" r="27313"/>
              <a:stretch/>
            </p:blipFill>
            <p:spPr>
              <a:xfrm>
                <a:off x="1725586" y="3784001"/>
                <a:ext cx="657490" cy="407670"/>
              </a:xfrm>
              <a:prstGeom prst="rect">
                <a:avLst/>
              </a:prstGeom>
            </p:spPr>
          </p:pic>
          <p:pic>
            <p:nvPicPr>
              <p:cNvPr id="191" name="Picture 190" descr="Screen Shot 2016-08-15 at 3.25.51 PM.pn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199" t="21285" r="54738" b="20613"/>
              <a:stretch/>
            </p:blipFill>
            <p:spPr>
              <a:xfrm>
                <a:off x="3818735" y="3889964"/>
                <a:ext cx="165246" cy="192237"/>
              </a:xfrm>
              <a:prstGeom prst="rect">
                <a:avLst/>
              </a:prstGeom>
            </p:spPr>
          </p:pic>
          <p:grpSp>
            <p:nvGrpSpPr>
              <p:cNvPr id="193" name="Group 192"/>
              <p:cNvGrpSpPr>
                <a:grpSpLocks noChangeAspect="1"/>
              </p:cNvGrpSpPr>
              <p:nvPr/>
            </p:nvGrpSpPr>
            <p:grpSpPr>
              <a:xfrm>
                <a:off x="5282749" y="3552611"/>
                <a:ext cx="1299391" cy="1089775"/>
                <a:chOff x="1494239" y="3755192"/>
                <a:chExt cx="2287853" cy="1918781"/>
              </a:xfrm>
            </p:grpSpPr>
            <p:grpSp>
              <p:nvGrpSpPr>
                <p:cNvPr id="194" name="Group 193"/>
                <p:cNvGrpSpPr>
                  <a:grpSpLocks noChangeAspect="1"/>
                </p:cNvGrpSpPr>
                <p:nvPr/>
              </p:nvGrpSpPr>
              <p:grpSpPr>
                <a:xfrm>
                  <a:off x="1494239" y="3755192"/>
                  <a:ext cx="1920646" cy="1652211"/>
                  <a:chOff x="6475462" y="5208638"/>
                  <a:chExt cx="1508605" cy="1297757"/>
                </a:xfrm>
              </p:grpSpPr>
              <p:grpSp>
                <p:nvGrpSpPr>
                  <p:cNvPr id="201" name="Group 200"/>
                  <p:cNvGrpSpPr/>
                  <p:nvPr/>
                </p:nvGrpSpPr>
                <p:grpSpPr>
                  <a:xfrm>
                    <a:off x="6475462" y="5858571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219" name="Straight Arrow Connector 218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Straight Connector 219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2" name="Group 201"/>
                  <p:cNvGrpSpPr/>
                  <p:nvPr/>
                </p:nvGrpSpPr>
                <p:grpSpPr>
                  <a:xfrm rot="5400000">
                    <a:off x="6901033" y="5533623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217" name="Straight Arrow Connector 216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8" name="Straight Connector 217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3" name="Group 202"/>
                  <p:cNvGrpSpPr/>
                  <p:nvPr/>
                </p:nvGrpSpPr>
                <p:grpSpPr>
                  <a:xfrm>
                    <a:off x="7223527" y="5856413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215" name="Straight Arrow Connector 214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Straight Connector 215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4" name="Group 203"/>
                  <p:cNvGrpSpPr/>
                  <p:nvPr/>
                </p:nvGrpSpPr>
                <p:grpSpPr>
                  <a:xfrm rot="5400000">
                    <a:off x="6898541" y="6181407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213" name="Straight Arrow Connector 212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4" name="Straight Connector 213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" name="Group 204"/>
                  <p:cNvGrpSpPr/>
                  <p:nvPr/>
                </p:nvGrpSpPr>
                <p:grpSpPr>
                  <a:xfrm>
                    <a:off x="7223527" y="6506355"/>
                    <a:ext cx="750556" cy="2"/>
                    <a:chOff x="1768929" y="2242225"/>
                    <a:chExt cx="544286" cy="2"/>
                  </a:xfrm>
                </p:grpSpPr>
                <p:cxnSp>
                  <p:nvCxnSpPr>
                    <p:cNvPr id="211" name="Straight Arrow Connector 210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2" name="Straight Connector 211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" name="Group 205"/>
                  <p:cNvGrpSpPr/>
                  <p:nvPr/>
                </p:nvGrpSpPr>
                <p:grpSpPr>
                  <a:xfrm rot="5400000">
                    <a:off x="7659079" y="6179250"/>
                    <a:ext cx="649973" cy="3"/>
                    <a:chOff x="1768929" y="2242225"/>
                    <a:chExt cx="544286" cy="2"/>
                  </a:xfrm>
                </p:grpSpPr>
                <p:cxnSp>
                  <p:nvCxnSpPr>
                    <p:cNvPr id="209" name="Straight Arrow Connector 208"/>
                    <p:cNvCxnSpPr/>
                    <p:nvPr/>
                  </p:nvCxnSpPr>
                  <p:spPr>
                    <a:xfrm>
                      <a:off x="1768929" y="2242225"/>
                      <a:ext cx="300523" cy="2"/>
                    </a:xfrm>
                    <a:prstGeom prst="straightConnector1">
                      <a:avLst/>
                    </a:prstGeom>
                    <a:ln w="15875" cmpd="sng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headEnd type="none"/>
                      <a:tailEnd type="triangle" w="med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0" name="Straight Connector 209"/>
                    <p:cNvCxnSpPr/>
                    <p:nvPr/>
                  </p:nvCxnSpPr>
                  <p:spPr>
                    <a:xfrm>
                      <a:off x="2043807" y="2242225"/>
                      <a:ext cx="269408" cy="0"/>
                    </a:xfrm>
                    <a:prstGeom prst="line">
                      <a:avLst/>
                    </a:prstGeom>
                    <a:ln w="15875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207" name="Picture 206" descr="Screen Shot 2016-08-18 at 10.13.50 AM.png"/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72318" y="5623031"/>
                    <a:ext cx="200231" cy="174711"/>
                  </a:xfrm>
                  <a:prstGeom prst="rect">
                    <a:avLst/>
                  </a:prstGeom>
                  <a:ln w="15875" cmpd="sng">
                    <a:noFill/>
                  </a:ln>
                </p:spPr>
              </p:pic>
              <p:pic>
                <p:nvPicPr>
                  <p:cNvPr id="208" name="Picture 207" descr="Screen Shot 2016-08-18 at 10.06.11 AM.png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94523" y="6058933"/>
                    <a:ext cx="195478" cy="181451"/>
                  </a:xfrm>
                  <a:prstGeom prst="rect">
                    <a:avLst/>
                  </a:prstGeom>
                  <a:ln w="15875" cmpd="sng">
                    <a:noFill/>
                  </a:ln>
                </p:spPr>
              </p:pic>
            </p:grpSp>
            <p:pic>
              <p:nvPicPr>
                <p:cNvPr id="195" name="Picture 194" descr="Screen Shot 2016-09-30 at 2.46.19 PM.png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08011" y="4033889"/>
                  <a:ext cx="279090" cy="246886"/>
                </a:xfrm>
                <a:prstGeom prst="rect">
                  <a:avLst/>
                </a:prstGeom>
              </p:spPr>
            </p:pic>
            <p:pic>
              <p:nvPicPr>
                <p:cNvPr id="196" name="Picture 195" descr="Screen Shot 2016-09-30 at 2.46.26 PM.png"/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78159" y="4258311"/>
                  <a:ext cx="285588" cy="246886"/>
                </a:xfrm>
                <a:prstGeom prst="rect">
                  <a:avLst/>
                </a:prstGeom>
              </p:spPr>
            </p:pic>
            <p:pic>
              <p:nvPicPr>
                <p:cNvPr id="197" name="Picture 196" descr="Screen Shot 2016-09-30 at 2.46.41 PM.png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02988" y="4858026"/>
                  <a:ext cx="279104" cy="228600"/>
                </a:xfrm>
                <a:prstGeom prst="rect">
                  <a:avLst/>
                </a:prstGeom>
              </p:spPr>
            </p:pic>
            <p:pic>
              <p:nvPicPr>
                <p:cNvPr id="198" name="Picture 197" descr="Screen Shot 2016-09-30 at 2.47.02 PM.png"/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90423" y="5452773"/>
                  <a:ext cx="273322" cy="221200"/>
                </a:xfrm>
                <a:prstGeom prst="rect">
                  <a:avLst/>
                </a:prstGeom>
              </p:spPr>
            </p:pic>
            <p:pic>
              <p:nvPicPr>
                <p:cNvPr id="199" name="Picture 198" descr="Screen Shot 2016-09-30 at 2.47.26 PM.png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0007" y="4847866"/>
                  <a:ext cx="272205" cy="228600"/>
                </a:xfrm>
                <a:prstGeom prst="rect">
                  <a:avLst/>
                </a:prstGeom>
              </p:spPr>
            </p:pic>
            <p:pic>
              <p:nvPicPr>
                <p:cNvPr id="200" name="Picture 199" descr="Screen Shot 2016-09-30 at 2.47.30 PM.png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0914" y="4638583"/>
                  <a:ext cx="269094" cy="2286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6" name="Picture 5" descr="Screen Shot 2016-10-21 at 10.43.16 P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3629" y="3880813"/>
              <a:ext cx="992249" cy="259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2217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Kitaev</a:t>
            </a:r>
            <a:r>
              <a:rPr lang="en-US" sz="3600" dirty="0" smtClean="0"/>
              <a:t> </a:t>
            </a:r>
            <a:r>
              <a:rPr lang="en-US" sz="3600" dirty="0"/>
              <a:t>Quantum Double </a:t>
            </a:r>
            <a:r>
              <a:rPr lang="en-US" sz="3600" dirty="0" smtClean="0"/>
              <a:t>Models  </a:t>
            </a:r>
            <a:r>
              <a:rPr lang="en-US" sz="3600" dirty="0">
                <a:solidFill>
                  <a:srgbClr val="000000"/>
                </a:solidFill>
              </a:rPr>
              <a:t>(</a:t>
            </a:r>
            <a:r>
              <a:rPr lang="en-US" sz="3600" dirty="0"/>
              <a:t>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Local operators (Cont’d):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A(v)</a:t>
            </a:r>
            <a:r>
              <a:rPr lang="en-US" dirty="0" smtClean="0"/>
              <a:t> projects onto trivial representation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B(p)</a:t>
            </a:r>
            <a:r>
              <a:rPr lang="en-US" dirty="0" smtClean="0"/>
              <a:t> projects onto trivial flux</a:t>
            </a:r>
            <a:endParaRPr lang="en-US" i="1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Hamiltonian (local and commuting): </a:t>
            </a:r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Excited states of the Hamiltonian?</a:t>
            </a:r>
          </a:p>
          <a:p>
            <a:pPr>
              <a:lnSpc>
                <a:spcPct val="140000"/>
              </a:lnSpc>
            </a:pPr>
            <a:endParaRPr lang="en-US" dirty="0"/>
          </a:p>
        </p:txBody>
      </p:sp>
      <p:pic>
        <p:nvPicPr>
          <p:cNvPr id="5" name="Picture 4" descr="Screen Shot 2016-08-15 at 12.31.1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31"/>
          <a:stretch/>
        </p:blipFill>
        <p:spPr>
          <a:xfrm>
            <a:off x="5522507" y="2107335"/>
            <a:ext cx="2704272" cy="812586"/>
          </a:xfrm>
          <a:prstGeom prst="rect">
            <a:avLst/>
          </a:prstGeom>
        </p:spPr>
      </p:pic>
      <p:pic>
        <p:nvPicPr>
          <p:cNvPr id="6" name="Picture 5" descr="Screen Shot 2016-08-15 at 12.22.4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65" y="3736027"/>
            <a:ext cx="5561263" cy="1003208"/>
          </a:xfrm>
          <a:prstGeom prst="rect">
            <a:avLst/>
          </a:prstGeom>
        </p:spPr>
      </p:pic>
      <p:pic>
        <p:nvPicPr>
          <p:cNvPr id="7" name="Picture 6" descr="Screen Shot 2016-08-15 at 12.31.1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0" t="63028" r="22392"/>
          <a:stretch/>
        </p:blipFill>
        <p:spPr>
          <a:xfrm>
            <a:off x="4233335" y="2630162"/>
            <a:ext cx="1862666" cy="5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49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Ribbon Operators  </a:t>
            </a:r>
            <a:r>
              <a:rPr lang="en-US" sz="4000" dirty="0">
                <a:solidFill>
                  <a:srgbClr val="7C7446"/>
                </a:solidFill>
              </a:rPr>
              <a:t>(</a:t>
            </a:r>
            <a:r>
              <a:rPr lang="en-US" sz="4000" dirty="0" smtClean="0">
                <a:solidFill>
                  <a:srgbClr val="7C7446"/>
                </a:solidFill>
              </a:rPr>
              <a:t>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Some notation: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Two lattices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s = (</a:t>
            </a:r>
            <a:r>
              <a:rPr lang="en-US" dirty="0" err="1" smtClean="0"/>
              <a:t>v,p</a:t>
            </a:r>
            <a:r>
              <a:rPr lang="en-US" dirty="0" smtClean="0"/>
              <a:t>) is a </a:t>
            </a:r>
            <a:r>
              <a:rPr lang="en-US" i="1" dirty="0" smtClean="0"/>
              <a:t>cilium</a:t>
            </a:r>
          </a:p>
          <a:p>
            <a:pPr lvl="1">
              <a:lnSpc>
                <a:spcPct val="140000"/>
              </a:lnSpc>
            </a:pPr>
            <a:r>
              <a:rPr lang="el-GR" dirty="0" smtClean="0"/>
              <a:t>τ</a:t>
            </a:r>
            <a:r>
              <a:rPr lang="en-US" dirty="0" smtClean="0"/>
              <a:t>’ is a </a:t>
            </a:r>
            <a:r>
              <a:rPr lang="en-US" i="1" dirty="0" smtClean="0"/>
              <a:t>direct triangle</a:t>
            </a:r>
            <a:endParaRPr lang="en-US" dirty="0"/>
          </a:p>
          <a:p>
            <a:pPr lvl="1">
              <a:lnSpc>
                <a:spcPct val="140000"/>
              </a:lnSpc>
            </a:pPr>
            <a:r>
              <a:rPr lang="el-GR" dirty="0" smtClean="0"/>
              <a:t>τ</a:t>
            </a:r>
            <a:r>
              <a:rPr lang="en-US" dirty="0" smtClean="0"/>
              <a:t> is a </a:t>
            </a:r>
            <a:r>
              <a:rPr lang="en-US" i="1" dirty="0" smtClean="0"/>
              <a:t>dual triangle</a:t>
            </a:r>
            <a:endParaRPr lang="en-US" dirty="0"/>
          </a:p>
          <a:p>
            <a:pPr lvl="1">
              <a:lnSpc>
                <a:spcPct val="140000"/>
              </a:lnSpc>
            </a:pPr>
            <a:r>
              <a:rPr lang="el-GR" dirty="0" smtClean="0"/>
              <a:t>ρ </a:t>
            </a:r>
            <a:r>
              <a:rPr lang="en-US" dirty="0" smtClean="0"/>
              <a:t>= </a:t>
            </a:r>
            <a:r>
              <a:rPr lang="el-GR" dirty="0" smtClean="0"/>
              <a:t>ρ</a:t>
            </a:r>
            <a:r>
              <a:rPr lang="en-US" baseline="-25000" dirty="0" smtClean="0"/>
              <a:t>1</a:t>
            </a:r>
            <a:r>
              <a:rPr lang="el-GR" dirty="0" smtClean="0"/>
              <a:t>ρ</a:t>
            </a:r>
            <a:r>
              <a:rPr lang="en-US" baseline="-25000" dirty="0" smtClean="0"/>
              <a:t>2</a:t>
            </a:r>
            <a:r>
              <a:rPr lang="en-US" dirty="0" smtClean="0"/>
              <a:t> is an </a:t>
            </a:r>
            <a:r>
              <a:rPr lang="en-US" i="1" dirty="0" smtClean="0"/>
              <a:t>open ribbon</a:t>
            </a:r>
          </a:p>
          <a:p>
            <a:pPr lvl="1">
              <a:lnSpc>
                <a:spcPct val="140000"/>
              </a:lnSpc>
            </a:pPr>
            <a:r>
              <a:rPr lang="el-GR" i="1" dirty="0" smtClean="0"/>
              <a:t>σ</a:t>
            </a:r>
            <a:r>
              <a:rPr lang="en-US" i="1" dirty="0" smtClean="0"/>
              <a:t> </a:t>
            </a:r>
            <a:r>
              <a:rPr lang="en-US" dirty="0" smtClean="0"/>
              <a:t>is a </a:t>
            </a:r>
            <a:r>
              <a:rPr lang="en-US" i="1" dirty="0" smtClean="0"/>
              <a:t>closed ribbon</a:t>
            </a:r>
            <a:endParaRPr lang="en-US" dirty="0"/>
          </a:p>
        </p:txBody>
      </p:sp>
      <p:pic>
        <p:nvPicPr>
          <p:cNvPr id="4" name="Picture 3" descr="ch2_ribbon_def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474" y="1417639"/>
            <a:ext cx="4849384" cy="368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8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Ribbon Operators  </a:t>
            </a:r>
            <a:r>
              <a:rPr lang="en-US" sz="4000" dirty="0">
                <a:solidFill>
                  <a:srgbClr val="7C7446"/>
                </a:solidFill>
              </a:rPr>
              <a:t>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Recursive definition (</a:t>
            </a:r>
            <a:r>
              <a:rPr lang="el-GR" dirty="0" smtClean="0"/>
              <a:t>ε</a:t>
            </a:r>
            <a:r>
              <a:rPr lang="en-US" dirty="0" smtClean="0"/>
              <a:t> = empty, </a:t>
            </a:r>
            <a:r>
              <a:rPr lang="el-GR" dirty="0" smtClean="0"/>
              <a:t>τ</a:t>
            </a:r>
            <a:r>
              <a:rPr lang="en-US" dirty="0" smtClean="0"/>
              <a:t> = dual, </a:t>
            </a:r>
            <a:r>
              <a:rPr lang="el-GR" dirty="0" smtClean="0"/>
              <a:t>τ</a:t>
            </a:r>
            <a:r>
              <a:rPr lang="en-US" dirty="0" smtClean="0"/>
              <a:t>’ = direct):</a:t>
            </a:r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 marL="114300" indent="0">
              <a:lnSpc>
                <a:spcPct val="140000"/>
              </a:lnSpc>
              <a:buNone/>
            </a:pP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Diagrammatically,</a:t>
            </a:r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Ribbon operators create arbitrary excitations at the two ends</a:t>
            </a:r>
          </a:p>
          <a:p>
            <a:pPr>
              <a:lnSpc>
                <a:spcPct val="140000"/>
              </a:lnSpc>
            </a:pPr>
            <a:endParaRPr lang="en-US" dirty="0" smtClean="0"/>
          </a:p>
        </p:txBody>
      </p:sp>
      <p:pic>
        <p:nvPicPr>
          <p:cNvPr id="5" name="Picture 4" descr="Screen Shot 2016-08-15 at 2.59.3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93" y="2543173"/>
            <a:ext cx="4400550" cy="580194"/>
          </a:xfrm>
          <a:prstGeom prst="rect">
            <a:avLst/>
          </a:prstGeom>
        </p:spPr>
      </p:pic>
      <p:pic>
        <p:nvPicPr>
          <p:cNvPr id="8" name="Picture 7" descr="Screen Shot 2016-08-15 at 3.01.1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509" y="3052810"/>
            <a:ext cx="3329356" cy="755168"/>
          </a:xfrm>
          <a:prstGeom prst="rect">
            <a:avLst/>
          </a:prstGeom>
        </p:spPr>
      </p:pic>
      <p:pic>
        <p:nvPicPr>
          <p:cNvPr id="4" name="Picture 3" descr="Screen Shot 2016-08-15 at 2.59.2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80" y="2107623"/>
            <a:ext cx="1571085" cy="593947"/>
          </a:xfrm>
          <a:prstGeom prst="rect">
            <a:avLst/>
          </a:prstGeom>
        </p:spPr>
      </p:pic>
      <p:pic>
        <p:nvPicPr>
          <p:cNvPr id="6" name="Picture 5" descr="Screen Shot 2016-09-30 at 6.55.2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7" y="4220598"/>
            <a:ext cx="7852976" cy="135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38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Elementary Excitations  </a:t>
            </a:r>
            <a:r>
              <a:rPr lang="en-US" sz="4000" dirty="0">
                <a:solidFill>
                  <a:srgbClr val="7C7446"/>
                </a:solidFill>
              </a:rPr>
              <a:t>(2)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 descr="Screen Shot 2016-09-02 at 5.03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7" y="1535365"/>
            <a:ext cx="7395411" cy="1184795"/>
          </a:xfrm>
          <a:prstGeom prst="rect">
            <a:avLst/>
          </a:prstGeom>
        </p:spPr>
      </p:pic>
      <p:pic>
        <p:nvPicPr>
          <p:cNvPr id="6" name="Picture 5" descr="Screen Shot 2016-09-02 at 5.04.0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390462"/>
            <a:ext cx="7365411" cy="8062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8004" y="4095724"/>
            <a:ext cx="717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Sketch of Proof</a:t>
            </a:r>
            <a:r>
              <a:rPr lang="en-US" dirty="0" smtClean="0"/>
              <a:t>:   Fourier transform on </a:t>
            </a:r>
            <a:r>
              <a:rPr lang="en-US" i="1" dirty="0" smtClean="0"/>
              <a:t>operator algebra </a:t>
            </a:r>
            <a:r>
              <a:rPr lang="en-US" dirty="0" smtClean="0"/>
              <a:t>to new basis:</a:t>
            </a:r>
            <a:endParaRPr lang="en-US" dirty="0"/>
          </a:p>
        </p:txBody>
      </p:sp>
      <p:pic>
        <p:nvPicPr>
          <p:cNvPr id="11" name="Picture 10" descr="Screen Shot 2016-09-03 at 6.07.1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89" y="4572690"/>
            <a:ext cx="6497053" cy="764669"/>
          </a:xfrm>
          <a:prstGeom prst="rect">
            <a:avLst/>
          </a:prstGeom>
        </p:spPr>
      </p:pic>
      <p:pic>
        <p:nvPicPr>
          <p:cNvPr id="12" name="Picture 11" descr="Screen Shot 2016-09-03 at 6.07.2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5312169"/>
            <a:ext cx="5454316" cy="8795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4040" y="2700298"/>
            <a:ext cx="717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800000"/>
                </a:solidFill>
              </a:rPr>
              <a:t>* These elementary excitations are hence “topological” and </a:t>
            </a:r>
            <a:r>
              <a:rPr lang="en-US" i="1" dirty="0" smtClean="0">
                <a:solidFill>
                  <a:srgbClr val="800000"/>
                </a:solidFill>
              </a:rPr>
              <a:t>hence have </a:t>
            </a:r>
            <a:r>
              <a:rPr lang="en-US" i="1" dirty="0" smtClean="0">
                <a:solidFill>
                  <a:srgbClr val="800000"/>
                </a:solidFill>
              </a:rPr>
              <a:t>“topological charges”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714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i="1" dirty="0" smtClean="0"/>
              <a:t>G = Z</a:t>
            </a:r>
            <a:r>
              <a:rPr lang="en-US" i="1" baseline="-25000" dirty="0" smtClean="0"/>
              <a:t>2  </a:t>
            </a:r>
            <a:r>
              <a:rPr lang="en-US" dirty="0" smtClean="0"/>
              <a:t>(</a:t>
            </a:r>
            <a:r>
              <a:rPr lang="en-US" dirty="0" err="1" smtClean="0"/>
              <a:t>Toric</a:t>
            </a:r>
            <a:r>
              <a:rPr lang="en-US" dirty="0" smtClean="0"/>
              <a:t> Code)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7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Kitaev</a:t>
            </a:r>
            <a:r>
              <a:rPr lang="en-US" dirty="0" smtClean="0"/>
              <a:t> Models with Boundary</a:t>
            </a:r>
            <a:endParaRPr lang="en-US" dirty="0"/>
          </a:p>
        </p:txBody>
      </p:sp>
      <p:pic>
        <p:nvPicPr>
          <p:cNvPr id="5" name="Picture 4" descr="fig2_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17" y="1840297"/>
            <a:ext cx="5055403" cy="2843664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general, gapped boundary type given by a subgroup </a:t>
            </a:r>
            <a:r>
              <a:rPr lang="en-US" i="1" dirty="0" smtClean="0"/>
              <a:t>K</a:t>
            </a:r>
            <a:r>
              <a:rPr lang="en-US" dirty="0" smtClean="0"/>
              <a:t> of </a:t>
            </a:r>
            <a:r>
              <a:rPr lang="en-US" i="1" dirty="0" smtClean="0"/>
              <a:t>G </a:t>
            </a:r>
            <a:r>
              <a:rPr lang="en-US" dirty="0" smtClean="0"/>
              <a:t>up to conjugation, and a 2-cocycle of </a:t>
            </a:r>
            <a:r>
              <a:rPr lang="en-US" i="1" dirty="0" smtClean="0"/>
              <a:t>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44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“Hole” Hamiltonian  </a:t>
            </a:r>
            <a:r>
              <a:rPr lang="en-US" sz="4000" dirty="0" smtClean="0">
                <a:solidFill>
                  <a:srgbClr val="3366FF"/>
                </a:solidFill>
              </a:rPr>
              <a:t>(3)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312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Define new vertex, </a:t>
            </a:r>
            <a:r>
              <a:rPr lang="en-US" dirty="0" err="1" smtClean="0"/>
              <a:t>plaquette</a:t>
            </a:r>
            <a:r>
              <a:rPr lang="en-US" dirty="0" smtClean="0"/>
              <a:t>, edge </a:t>
            </a:r>
            <a:r>
              <a:rPr lang="en-US" dirty="0"/>
              <a:t>terms (</a:t>
            </a:r>
            <a:r>
              <a:rPr lang="en-US" dirty="0" err="1"/>
              <a:t>Bombin</a:t>
            </a:r>
            <a:r>
              <a:rPr lang="en-US" dirty="0"/>
              <a:t> and Martin-Delgado, 2008</a:t>
            </a:r>
            <a:r>
              <a:rPr lang="en-US" dirty="0" smtClean="0"/>
              <a:t>):</a:t>
            </a: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Hamiltonian (local and commuting):</a:t>
            </a: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</p:txBody>
      </p:sp>
      <p:pic>
        <p:nvPicPr>
          <p:cNvPr id="4" name="Picture 3" descr="Screen Shot 2016-08-15 at 3.05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10" y="2393628"/>
            <a:ext cx="2713789" cy="1601022"/>
          </a:xfrm>
          <a:prstGeom prst="rect">
            <a:avLst/>
          </a:prstGeom>
        </p:spPr>
      </p:pic>
      <p:pic>
        <p:nvPicPr>
          <p:cNvPr id="5" name="Picture 4" descr="Screen Shot 2016-08-15 at 3.05.2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12" y="2393628"/>
            <a:ext cx="2717272" cy="1491247"/>
          </a:xfrm>
          <a:prstGeom prst="rect">
            <a:avLst/>
          </a:prstGeom>
        </p:spPr>
      </p:pic>
      <p:pic>
        <p:nvPicPr>
          <p:cNvPr id="7" name="Picture 6" descr="Screen Shot 2016-08-15 at 3.07.5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38" y="4688041"/>
            <a:ext cx="6939751" cy="68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69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Gapped Boundary Hamiltonian  </a:t>
            </a:r>
            <a:r>
              <a:rPr lang="en-US" sz="4000" dirty="0">
                <a:solidFill>
                  <a:srgbClr val="000090"/>
                </a:solidFill>
              </a:rPr>
              <a:t>(</a:t>
            </a:r>
            <a:r>
              <a:rPr lang="en-US" sz="4000" dirty="0" smtClean="0">
                <a:solidFill>
                  <a:srgbClr val="000090"/>
                </a:solidFill>
              </a:rPr>
              <a:t>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312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 smtClean="0"/>
              <a:t>Kitaev</a:t>
            </a:r>
            <a:r>
              <a:rPr lang="en-US" dirty="0" smtClean="0"/>
              <a:t> model with boundary: Lattice + holes</a:t>
            </a:r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Hamiltonian:</a:t>
            </a: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1401587" y="2098847"/>
            <a:ext cx="5457330" cy="2927676"/>
            <a:chOff x="711200" y="1758462"/>
            <a:chExt cx="8042031" cy="4493845"/>
          </a:xfrm>
        </p:grpSpPr>
        <p:grpSp>
          <p:nvGrpSpPr>
            <p:cNvPr id="7" name="Group 6"/>
            <p:cNvGrpSpPr/>
            <p:nvPr/>
          </p:nvGrpSpPr>
          <p:grpSpPr>
            <a:xfrm>
              <a:off x="711200" y="1758462"/>
              <a:ext cx="8042031" cy="4493845"/>
              <a:chOff x="1297559" y="2338514"/>
              <a:chExt cx="4258033" cy="2337808"/>
            </a:xfrm>
          </p:grpSpPr>
          <p:pic>
            <p:nvPicPr>
              <p:cNvPr id="26" name="Picture 25" descr="Screen Shot 2016-08-18 at 3.21.04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9101" y="3191870"/>
                <a:ext cx="201381" cy="223069"/>
              </a:xfrm>
              <a:prstGeom prst="rect">
                <a:avLst/>
              </a:prstGeom>
              <a:ln w="15875">
                <a:noFill/>
              </a:ln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3851407" y="3112411"/>
                <a:ext cx="855568" cy="778735"/>
              </a:xfrm>
              <a:prstGeom prst="rect">
                <a:avLst/>
              </a:prstGeom>
              <a:solidFill>
                <a:srgbClr val="FF0000">
                  <a:alpha val="17000"/>
                </a:srgbClr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Picture 27" descr="Screen Shot 2016-08-18 at 3.21.00 PM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1255" y="3201405"/>
                <a:ext cx="197875" cy="213534"/>
              </a:xfrm>
              <a:prstGeom prst="rect">
                <a:avLst/>
              </a:prstGeom>
              <a:ln w="15875">
                <a:noFill/>
              </a:ln>
            </p:spPr>
          </p:pic>
          <p:grpSp>
            <p:nvGrpSpPr>
              <p:cNvPr id="29" name="Group 28"/>
              <p:cNvGrpSpPr/>
              <p:nvPr/>
            </p:nvGrpSpPr>
            <p:grpSpPr>
              <a:xfrm rot="5400000">
                <a:off x="1533379" y="2533602"/>
                <a:ext cx="387614" cy="2"/>
                <a:chOff x="1768929" y="2242225"/>
                <a:chExt cx="544286" cy="2"/>
              </a:xfrm>
            </p:grpSpPr>
            <p:cxnSp>
              <p:nvCxnSpPr>
                <p:cNvPr id="341" name="Straight Arrow Connector 34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 rot="5400000">
                <a:off x="1965861" y="2538776"/>
                <a:ext cx="387614" cy="2"/>
                <a:chOff x="1768929" y="2242225"/>
                <a:chExt cx="544286" cy="2"/>
              </a:xfrm>
            </p:grpSpPr>
            <p:cxnSp>
              <p:nvCxnSpPr>
                <p:cNvPr id="339" name="Straight Arrow Connector 33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 rot="5400000">
                <a:off x="2386962" y="2538776"/>
                <a:ext cx="387614" cy="2"/>
                <a:chOff x="1768929" y="2242225"/>
                <a:chExt cx="544286" cy="2"/>
              </a:xfrm>
            </p:grpSpPr>
            <p:cxnSp>
              <p:nvCxnSpPr>
                <p:cNvPr id="337" name="Straight Arrow Connector 33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/>
              <p:cNvGrpSpPr/>
              <p:nvPr/>
            </p:nvGrpSpPr>
            <p:grpSpPr>
              <a:xfrm rot="5400000">
                <a:off x="2808788" y="2535397"/>
                <a:ext cx="387614" cy="2"/>
                <a:chOff x="1768929" y="2242225"/>
                <a:chExt cx="544286" cy="2"/>
              </a:xfrm>
            </p:grpSpPr>
            <p:cxnSp>
              <p:nvCxnSpPr>
                <p:cNvPr id="335" name="Straight Arrow Connector 33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/>
              <p:cNvGrpSpPr/>
              <p:nvPr/>
            </p:nvGrpSpPr>
            <p:grpSpPr>
              <a:xfrm>
                <a:off x="1725768" y="2726099"/>
                <a:ext cx="426792" cy="1"/>
                <a:chOff x="1768929" y="2242225"/>
                <a:chExt cx="544286" cy="2"/>
              </a:xfrm>
            </p:grpSpPr>
            <p:cxnSp>
              <p:nvCxnSpPr>
                <p:cNvPr id="333" name="Straight Arrow Connector 33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/>
              <p:cNvGrpSpPr/>
              <p:nvPr/>
            </p:nvGrpSpPr>
            <p:grpSpPr>
              <a:xfrm>
                <a:off x="2152561" y="2726101"/>
                <a:ext cx="426792" cy="1"/>
                <a:chOff x="1768929" y="2242225"/>
                <a:chExt cx="544286" cy="2"/>
              </a:xfrm>
            </p:grpSpPr>
            <p:cxnSp>
              <p:nvCxnSpPr>
                <p:cNvPr id="331" name="Straight Arrow Connector 33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/>
              <p:cNvGrpSpPr/>
              <p:nvPr/>
            </p:nvGrpSpPr>
            <p:grpSpPr>
              <a:xfrm>
                <a:off x="2579354" y="2726102"/>
                <a:ext cx="426792" cy="1"/>
                <a:chOff x="1768929" y="2242225"/>
                <a:chExt cx="544286" cy="2"/>
              </a:xfrm>
            </p:grpSpPr>
            <p:cxnSp>
              <p:nvCxnSpPr>
                <p:cNvPr id="329" name="Straight Arrow Connector 32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32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>
                <a:off x="3001179" y="2726103"/>
                <a:ext cx="426792" cy="1"/>
                <a:chOff x="1768929" y="2242225"/>
                <a:chExt cx="544286" cy="2"/>
              </a:xfrm>
            </p:grpSpPr>
            <p:cxnSp>
              <p:nvCxnSpPr>
                <p:cNvPr id="327" name="Straight Arrow Connector 32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Straight Connector 32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/>
              <p:nvPr/>
            </p:nvGrpSpPr>
            <p:grpSpPr>
              <a:xfrm rot="5400000">
                <a:off x="1531962" y="2919911"/>
                <a:ext cx="387614" cy="2"/>
                <a:chOff x="1768929" y="2242225"/>
                <a:chExt cx="544286" cy="2"/>
              </a:xfrm>
            </p:grpSpPr>
            <p:cxnSp>
              <p:nvCxnSpPr>
                <p:cNvPr id="325" name="Straight Arrow Connector 32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32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 rot="5400000">
                <a:off x="1964444" y="2925084"/>
                <a:ext cx="387614" cy="2"/>
                <a:chOff x="1768929" y="2242225"/>
                <a:chExt cx="544286" cy="2"/>
              </a:xfrm>
            </p:grpSpPr>
            <p:cxnSp>
              <p:nvCxnSpPr>
                <p:cNvPr id="323" name="Straight Arrow Connector 32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/>
              <p:nvPr/>
            </p:nvGrpSpPr>
            <p:grpSpPr>
              <a:xfrm rot="5400000">
                <a:off x="2385545" y="2925084"/>
                <a:ext cx="387614" cy="2"/>
                <a:chOff x="1768929" y="2242225"/>
                <a:chExt cx="544286" cy="2"/>
              </a:xfrm>
            </p:grpSpPr>
            <p:cxnSp>
              <p:nvCxnSpPr>
                <p:cNvPr id="321" name="Straight Arrow Connector 32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Straight Connector 32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/>
              <p:cNvGrpSpPr/>
              <p:nvPr/>
            </p:nvGrpSpPr>
            <p:grpSpPr>
              <a:xfrm rot="5400000">
                <a:off x="2807372" y="2921706"/>
                <a:ext cx="387614" cy="2"/>
                <a:chOff x="1768929" y="2242225"/>
                <a:chExt cx="544286" cy="2"/>
              </a:xfrm>
            </p:grpSpPr>
            <p:cxnSp>
              <p:nvCxnSpPr>
                <p:cNvPr id="319" name="Straight Arrow Connector 31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Straight Connector 31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/>
              <p:cNvGrpSpPr/>
              <p:nvPr/>
            </p:nvGrpSpPr>
            <p:grpSpPr>
              <a:xfrm>
                <a:off x="1725768" y="3113695"/>
                <a:ext cx="426792" cy="1"/>
                <a:chOff x="1768929" y="2242225"/>
                <a:chExt cx="544286" cy="2"/>
              </a:xfrm>
            </p:grpSpPr>
            <p:cxnSp>
              <p:nvCxnSpPr>
                <p:cNvPr id="317" name="Straight Arrow Connector 31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Straight Connector 31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/>
              <p:cNvGrpSpPr/>
              <p:nvPr/>
            </p:nvGrpSpPr>
            <p:grpSpPr>
              <a:xfrm>
                <a:off x="2152561" y="3113696"/>
                <a:ext cx="426792" cy="1"/>
                <a:chOff x="1768929" y="2242225"/>
                <a:chExt cx="544286" cy="2"/>
              </a:xfrm>
            </p:grpSpPr>
            <p:cxnSp>
              <p:nvCxnSpPr>
                <p:cNvPr id="315" name="Straight Arrow Connector 31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Straight Connector 31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/>
              <p:cNvGrpSpPr/>
              <p:nvPr/>
            </p:nvGrpSpPr>
            <p:grpSpPr>
              <a:xfrm>
                <a:off x="2579354" y="3113698"/>
                <a:ext cx="426792" cy="1"/>
                <a:chOff x="1768929" y="2242225"/>
                <a:chExt cx="544286" cy="2"/>
              </a:xfrm>
            </p:grpSpPr>
            <p:cxnSp>
              <p:nvCxnSpPr>
                <p:cNvPr id="313" name="Straight Arrow Connector 31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Straight Connector 31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>
                <a:off x="3001179" y="3113699"/>
                <a:ext cx="426792" cy="1"/>
                <a:chOff x="1768929" y="2242225"/>
                <a:chExt cx="544286" cy="2"/>
              </a:xfrm>
            </p:grpSpPr>
            <p:cxnSp>
              <p:nvCxnSpPr>
                <p:cNvPr id="311" name="Straight Arrow Connector 31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Straight Connector 31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/>
              <p:cNvGrpSpPr/>
              <p:nvPr/>
            </p:nvGrpSpPr>
            <p:grpSpPr>
              <a:xfrm rot="5400000">
                <a:off x="1531962" y="3307507"/>
                <a:ext cx="387614" cy="2"/>
                <a:chOff x="1768929" y="2242225"/>
                <a:chExt cx="544286" cy="2"/>
              </a:xfrm>
            </p:grpSpPr>
            <p:cxnSp>
              <p:nvCxnSpPr>
                <p:cNvPr id="309" name="Straight Arrow Connector 30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45"/>
              <p:cNvGrpSpPr/>
              <p:nvPr/>
            </p:nvGrpSpPr>
            <p:grpSpPr>
              <a:xfrm rot="5400000">
                <a:off x="1964444" y="3312680"/>
                <a:ext cx="387614" cy="2"/>
                <a:chOff x="1768929" y="2242225"/>
                <a:chExt cx="544286" cy="2"/>
              </a:xfrm>
            </p:grpSpPr>
            <p:cxnSp>
              <p:nvCxnSpPr>
                <p:cNvPr id="307" name="Straight Arrow Connector 30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 rot="5400000">
                <a:off x="2807372" y="3309301"/>
                <a:ext cx="387614" cy="2"/>
                <a:chOff x="1768929" y="2242225"/>
                <a:chExt cx="544286" cy="2"/>
              </a:xfrm>
            </p:grpSpPr>
            <p:cxnSp>
              <p:nvCxnSpPr>
                <p:cNvPr id="305" name="Straight Arrow Connector 30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/>
              <p:cNvGrpSpPr/>
              <p:nvPr/>
            </p:nvGrpSpPr>
            <p:grpSpPr>
              <a:xfrm rot="5400000">
                <a:off x="3234165" y="2532320"/>
                <a:ext cx="387614" cy="2"/>
                <a:chOff x="1768929" y="2242225"/>
                <a:chExt cx="544286" cy="2"/>
              </a:xfrm>
            </p:grpSpPr>
            <p:cxnSp>
              <p:nvCxnSpPr>
                <p:cNvPr id="303" name="Straight Arrow Connector 30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48"/>
              <p:cNvGrpSpPr/>
              <p:nvPr/>
            </p:nvGrpSpPr>
            <p:grpSpPr>
              <a:xfrm>
                <a:off x="3426555" y="2724817"/>
                <a:ext cx="426792" cy="1"/>
                <a:chOff x="1768929" y="2242225"/>
                <a:chExt cx="544286" cy="2"/>
              </a:xfrm>
            </p:grpSpPr>
            <p:cxnSp>
              <p:nvCxnSpPr>
                <p:cNvPr id="301" name="Straight Arrow Connector 30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5400000">
                <a:off x="3232749" y="2918629"/>
                <a:ext cx="387614" cy="2"/>
                <a:chOff x="1768929" y="2242225"/>
                <a:chExt cx="544286" cy="2"/>
              </a:xfrm>
            </p:grpSpPr>
            <p:cxnSp>
              <p:nvCxnSpPr>
                <p:cNvPr id="299" name="Straight Arrow Connector 29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50"/>
              <p:cNvGrpSpPr/>
              <p:nvPr/>
            </p:nvGrpSpPr>
            <p:grpSpPr>
              <a:xfrm>
                <a:off x="3426555" y="3112412"/>
                <a:ext cx="426792" cy="1"/>
                <a:chOff x="1768929" y="2242225"/>
                <a:chExt cx="544286" cy="2"/>
              </a:xfrm>
            </p:grpSpPr>
            <p:cxnSp>
              <p:nvCxnSpPr>
                <p:cNvPr id="297" name="Straight Arrow Connector 29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51"/>
              <p:cNvGrpSpPr/>
              <p:nvPr/>
            </p:nvGrpSpPr>
            <p:grpSpPr>
              <a:xfrm rot="5400000">
                <a:off x="3232749" y="3306224"/>
                <a:ext cx="387614" cy="2"/>
                <a:chOff x="1768929" y="2242225"/>
                <a:chExt cx="544286" cy="2"/>
              </a:xfrm>
            </p:grpSpPr>
            <p:cxnSp>
              <p:nvCxnSpPr>
                <p:cNvPr id="295" name="Straight Arrow Connector 29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>
                <a:off x="1725768" y="3507750"/>
                <a:ext cx="426792" cy="1"/>
                <a:chOff x="1768929" y="2242225"/>
                <a:chExt cx="544286" cy="2"/>
              </a:xfrm>
            </p:grpSpPr>
            <p:cxnSp>
              <p:nvCxnSpPr>
                <p:cNvPr id="293" name="Straight Arrow Connector 29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Straight Connector 29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/>
              <p:cNvGrpSpPr/>
              <p:nvPr/>
            </p:nvGrpSpPr>
            <p:grpSpPr>
              <a:xfrm>
                <a:off x="3001179" y="3507754"/>
                <a:ext cx="426792" cy="1"/>
                <a:chOff x="1768929" y="2242225"/>
                <a:chExt cx="544286" cy="2"/>
              </a:xfrm>
            </p:grpSpPr>
            <p:cxnSp>
              <p:nvCxnSpPr>
                <p:cNvPr id="291" name="Straight Arrow Connector 29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5400000">
                <a:off x="1531962" y="3701562"/>
                <a:ext cx="387614" cy="2"/>
                <a:chOff x="1768929" y="2242225"/>
                <a:chExt cx="544286" cy="2"/>
              </a:xfrm>
            </p:grpSpPr>
            <p:cxnSp>
              <p:nvCxnSpPr>
                <p:cNvPr id="289" name="Straight Arrow Connector 28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5400000">
                <a:off x="1964444" y="3706735"/>
                <a:ext cx="387614" cy="2"/>
                <a:chOff x="1768929" y="2242225"/>
                <a:chExt cx="544286" cy="2"/>
              </a:xfrm>
            </p:grpSpPr>
            <p:cxnSp>
              <p:nvCxnSpPr>
                <p:cNvPr id="287" name="Straight Arrow Connector 28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5400000">
                <a:off x="2807372" y="3703357"/>
                <a:ext cx="387614" cy="2"/>
                <a:chOff x="1768929" y="2242225"/>
                <a:chExt cx="544286" cy="2"/>
              </a:xfrm>
            </p:grpSpPr>
            <p:cxnSp>
              <p:nvCxnSpPr>
                <p:cNvPr id="285" name="Straight Arrow Connector 28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>
                <a:off x="3426555" y="3506468"/>
                <a:ext cx="426792" cy="1"/>
                <a:chOff x="1768929" y="2242225"/>
                <a:chExt cx="544286" cy="2"/>
              </a:xfrm>
            </p:grpSpPr>
            <p:cxnSp>
              <p:nvCxnSpPr>
                <p:cNvPr id="283" name="Straight Arrow Connector 28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5400000">
                <a:off x="3232749" y="3700280"/>
                <a:ext cx="387614" cy="2"/>
                <a:chOff x="1768929" y="2242225"/>
                <a:chExt cx="544286" cy="2"/>
              </a:xfrm>
            </p:grpSpPr>
            <p:cxnSp>
              <p:nvCxnSpPr>
                <p:cNvPr id="281" name="Straight Arrow Connector 28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>
                <a:off x="1297559" y="2724815"/>
                <a:ext cx="426792" cy="1"/>
                <a:chOff x="1768929" y="2242225"/>
                <a:chExt cx="544286" cy="2"/>
              </a:xfrm>
            </p:grpSpPr>
            <p:cxnSp>
              <p:nvCxnSpPr>
                <p:cNvPr id="279" name="Straight Arrow Connector 27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>
                <a:off x="1297559" y="3112411"/>
                <a:ext cx="426792" cy="1"/>
                <a:chOff x="1768929" y="2242225"/>
                <a:chExt cx="544286" cy="2"/>
              </a:xfrm>
            </p:grpSpPr>
            <p:cxnSp>
              <p:nvCxnSpPr>
                <p:cNvPr id="277" name="Straight Arrow Connector 27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>
                <a:off x="1297559" y="3506466"/>
                <a:ext cx="426792" cy="1"/>
                <a:chOff x="1768929" y="2242225"/>
                <a:chExt cx="544286" cy="2"/>
              </a:xfrm>
            </p:grpSpPr>
            <p:cxnSp>
              <p:nvCxnSpPr>
                <p:cNvPr id="275" name="Straight Arrow Connector 27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2"/>
              <p:cNvGrpSpPr/>
              <p:nvPr/>
            </p:nvGrpSpPr>
            <p:grpSpPr>
              <a:xfrm rot="5400000">
                <a:off x="3659018" y="2533874"/>
                <a:ext cx="387614" cy="2"/>
                <a:chOff x="1768929" y="2242225"/>
                <a:chExt cx="544286" cy="2"/>
              </a:xfrm>
            </p:grpSpPr>
            <p:cxnSp>
              <p:nvCxnSpPr>
                <p:cNvPr id="273" name="Straight Arrow Connector 27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3"/>
              <p:cNvGrpSpPr/>
              <p:nvPr/>
            </p:nvGrpSpPr>
            <p:grpSpPr>
              <a:xfrm rot="5400000">
                <a:off x="4091500" y="2539048"/>
                <a:ext cx="387614" cy="2"/>
                <a:chOff x="1768929" y="2242225"/>
                <a:chExt cx="544286" cy="2"/>
              </a:xfrm>
            </p:grpSpPr>
            <p:cxnSp>
              <p:nvCxnSpPr>
                <p:cNvPr id="271" name="Straight Arrow Connector 27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/>
              <p:cNvGrpSpPr/>
              <p:nvPr/>
            </p:nvGrpSpPr>
            <p:grpSpPr>
              <a:xfrm rot="5400000">
                <a:off x="4512601" y="2539048"/>
                <a:ext cx="387614" cy="2"/>
                <a:chOff x="1768929" y="2242225"/>
                <a:chExt cx="544286" cy="2"/>
              </a:xfrm>
            </p:grpSpPr>
            <p:cxnSp>
              <p:nvCxnSpPr>
                <p:cNvPr id="269" name="Straight Arrow Connector 26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oup 65"/>
              <p:cNvGrpSpPr/>
              <p:nvPr/>
            </p:nvGrpSpPr>
            <p:grpSpPr>
              <a:xfrm rot="5400000">
                <a:off x="4934427" y="2535669"/>
                <a:ext cx="387614" cy="2"/>
                <a:chOff x="1768929" y="2242225"/>
                <a:chExt cx="544286" cy="2"/>
              </a:xfrm>
            </p:grpSpPr>
            <p:cxnSp>
              <p:nvCxnSpPr>
                <p:cNvPr id="267" name="Straight Arrow Connector 26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Group 66"/>
              <p:cNvGrpSpPr/>
              <p:nvPr/>
            </p:nvGrpSpPr>
            <p:grpSpPr>
              <a:xfrm>
                <a:off x="3851407" y="2726371"/>
                <a:ext cx="426792" cy="1"/>
                <a:chOff x="1768929" y="2242225"/>
                <a:chExt cx="544286" cy="2"/>
              </a:xfrm>
            </p:grpSpPr>
            <p:cxnSp>
              <p:nvCxnSpPr>
                <p:cNvPr id="265" name="Straight Arrow Connector 26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" name="Group 67"/>
              <p:cNvGrpSpPr/>
              <p:nvPr/>
            </p:nvGrpSpPr>
            <p:grpSpPr>
              <a:xfrm>
                <a:off x="4278200" y="2726373"/>
                <a:ext cx="426792" cy="1"/>
                <a:chOff x="1768929" y="2242225"/>
                <a:chExt cx="544286" cy="2"/>
              </a:xfrm>
            </p:grpSpPr>
            <p:cxnSp>
              <p:nvCxnSpPr>
                <p:cNvPr id="263" name="Straight Arrow Connector 26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Straight Connector 26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Group 68"/>
              <p:cNvGrpSpPr/>
              <p:nvPr/>
            </p:nvGrpSpPr>
            <p:grpSpPr>
              <a:xfrm>
                <a:off x="4704993" y="2726374"/>
                <a:ext cx="426792" cy="1"/>
                <a:chOff x="1768929" y="2242225"/>
                <a:chExt cx="544286" cy="2"/>
              </a:xfrm>
            </p:grpSpPr>
            <p:cxnSp>
              <p:nvCxnSpPr>
                <p:cNvPr id="261" name="Straight Arrow Connector 26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/>
              <p:cNvGrpSpPr/>
              <p:nvPr/>
            </p:nvGrpSpPr>
            <p:grpSpPr>
              <a:xfrm>
                <a:off x="5126818" y="2726375"/>
                <a:ext cx="426792" cy="1"/>
                <a:chOff x="1768929" y="2242225"/>
                <a:chExt cx="544286" cy="2"/>
              </a:xfrm>
            </p:grpSpPr>
            <p:cxnSp>
              <p:nvCxnSpPr>
                <p:cNvPr id="259" name="Straight Arrow Connector 25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oup 70"/>
              <p:cNvGrpSpPr/>
              <p:nvPr/>
            </p:nvGrpSpPr>
            <p:grpSpPr>
              <a:xfrm rot="5400000">
                <a:off x="3657601" y="2920183"/>
                <a:ext cx="387614" cy="2"/>
                <a:chOff x="1768929" y="2242225"/>
                <a:chExt cx="544286" cy="2"/>
              </a:xfrm>
            </p:grpSpPr>
            <p:cxnSp>
              <p:nvCxnSpPr>
                <p:cNvPr id="257" name="Straight Arrow Connector 25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Straight Connector 25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/>
              <p:cNvGrpSpPr/>
              <p:nvPr/>
            </p:nvGrpSpPr>
            <p:grpSpPr>
              <a:xfrm rot="5400000">
                <a:off x="4090083" y="2925356"/>
                <a:ext cx="387614" cy="2"/>
                <a:chOff x="1768929" y="2242225"/>
                <a:chExt cx="544286" cy="2"/>
              </a:xfrm>
            </p:grpSpPr>
            <p:cxnSp>
              <p:nvCxnSpPr>
                <p:cNvPr id="255" name="Straight Arrow Connector 25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72"/>
              <p:cNvGrpSpPr/>
              <p:nvPr/>
            </p:nvGrpSpPr>
            <p:grpSpPr>
              <a:xfrm rot="5400000">
                <a:off x="4511184" y="2925356"/>
                <a:ext cx="387614" cy="2"/>
                <a:chOff x="1768929" y="2242225"/>
                <a:chExt cx="544286" cy="2"/>
              </a:xfrm>
            </p:grpSpPr>
            <p:cxnSp>
              <p:nvCxnSpPr>
                <p:cNvPr id="253" name="Straight Arrow Connector 25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73"/>
              <p:cNvGrpSpPr/>
              <p:nvPr/>
            </p:nvGrpSpPr>
            <p:grpSpPr>
              <a:xfrm rot="5400000">
                <a:off x="4933011" y="2921978"/>
                <a:ext cx="387614" cy="2"/>
                <a:chOff x="1768929" y="2242225"/>
                <a:chExt cx="544286" cy="2"/>
              </a:xfrm>
            </p:grpSpPr>
            <p:cxnSp>
              <p:nvCxnSpPr>
                <p:cNvPr id="251" name="Straight Arrow Connector 25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/>
              <p:cNvGrpSpPr/>
              <p:nvPr/>
            </p:nvGrpSpPr>
            <p:grpSpPr>
              <a:xfrm>
                <a:off x="3851407" y="3113967"/>
                <a:ext cx="426792" cy="1"/>
                <a:chOff x="1768929" y="2242225"/>
                <a:chExt cx="544286" cy="2"/>
              </a:xfrm>
            </p:grpSpPr>
            <p:cxnSp>
              <p:nvCxnSpPr>
                <p:cNvPr id="249" name="Straight Arrow Connector 24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oup 75"/>
              <p:cNvGrpSpPr/>
              <p:nvPr/>
            </p:nvGrpSpPr>
            <p:grpSpPr>
              <a:xfrm>
                <a:off x="4278200" y="3113968"/>
                <a:ext cx="426792" cy="1"/>
                <a:chOff x="1768929" y="2242225"/>
                <a:chExt cx="544286" cy="2"/>
              </a:xfrm>
            </p:grpSpPr>
            <p:cxnSp>
              <p:nvCxnSpPr>
                <p:cNvPr id="247" name="Straight Arrow Connector 24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Straight Connector 24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Group 76"/>
              <p:cNvGrpSpPr/>
              <p:nvPr/>
            </p:nvGrpSpPr>
            <p:grpSpPr>
              <a:xfrm>
                <a:off x="4704993" y="3113970"/>
                <a:ext cx="426792" cy="1"/>
                <a:chOff x="1768929" y="2242225"/>
                <a:chExt cx="544286" cy="2"/>
              </a:xfrm>
            </p:grpSpPr>
            <p:cxnSp>
              <p:nvCxnSpPr>
                <p:cNvPr id="245" name="Straight Arrow Connector 24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up 77"/>
              <p:cNvGrpSpPr/>
              <p:nvPr/>
            </p:nvGrpSpPr>
            <p:grpSpPr>
              <a:xfrm>
                <a:off x="5126818" y="3113971"/>
                <a:ext cx="426792" cy="1"/>
                <a:chOff x="1768929" y="2242225"/>
                <a:chExt cx="544286" cy="2"/>
              </a:xfrm>
            </p:grpSpPr>
            <p:cxnSp>
              <p:nvCxnSpPr>
                <p:cNvPr id="243" name="Straight Arrow Connector 24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up 78"/>
              <p:cNvGrpSpPr/>
              <p:nvPr/>
            </p:nvGrpSpPr>
            <p:grpSpPr>
              <a:xfrm rot="5400000">
                <a:off x="3657601" y="3307779"/>
                <a:ext cx="387614" cy="2"/>
                <a:chOff x="1768929" y="2242225"/>
                <a:chExt cx="544286" cy="2"/>
              </a:xfrm>
            </p:grpSpPr>
            <p:cxnSp>
              <p:nvCxnSpPr>
                <p:cNvPr id="241" name="Straight Arrow Connector 24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Group 79"/>
              <p:cNvGrpSpPr/>
              <p:nvPr/>
            </p:nvGrpSpPr>
            <p:grpSpPr>
              <a:xfrm rot="5400000">
                <a:off x="4511184" y="3312952"/>
                <a:ext cx="387614" cy="2"/>
                <a:chOff x="1768929" y="2242225"/>
                <a:chExt cx="544286" cy="2"/>
              </a:xfrm>
            </p:grpSpPr>
            <p:cxnSp>
              <p:nvCxnSpPr>
                <p:cNvPr id="239" name="Straight Arrow Connector 23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1" name="Group 80"/>
              <p:cNvGrpSpPr/>
              <p:nvPr/>
            </p:nvGrpSpPr>
            <p:grpSpPr>
              <a:xfrm rot="5400000">
                <a:off x="4933011" y="3309573"/>
                <a:ext cx="387614" cy="2"/>
                <a:chOff x="1768929" y="2242225"/>
                <a:chExt cx="544286" cy="2"/>
              </a:xfrm>
            </p:grpSpPr>
            <p:cxnSp>
              <p:nvCxnSpPr>
                <p:cNvPr id="237" name="Straight Arrow Connector 23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Straight Connector 23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2" name="Group 81"/>
              <p:cNvGrpSpPr/>
              <p:nvPr/>
            </p:nvGrpSpPr>
            <p:grpSpPr>
              <a:xfrm>
                <a:off x="4704993" y="3508025"/>
                <a:ext cx="426792" cy="1"/>
                <a:chOff x="1768929" y="2242225"/>
                <a:chExt cx="544286" cy="2"/>
              </a:xfrm>
            </p:grpSpPr>
            <p:cxnSp>
              <p:nvCxnSpPr>
                <p:cNvPr id="235" name="Straight Arrow Connector 23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Straight Connector 23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82"/>
              <p:cNvGrpSpPr/>
              <p:nvPr/>
            </p:nvGrpSpPr>
            <p:grpSpPr>
              <a:xfrm>
                <a:off x="5126818" y="3508026"/>
                <a:ext cx="426792" cy="1"/>
                <a:chOff x="1768929" y="2242225"/>
                <a:chExt cx="544286" cy="2"/>
              </a:xfrm>
            </p:grpSpPr>
            <p:cxnSp>
              <p:nvCxnSpPr>
                <p:cNvPr id="233" name="Straight Arrow Connector 23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/>
              <p:cNvGrpSpPr/>
              <p:nvPr/>
            </p:nvGrpSpPr>
            <p:grpSpPr>
              <a:xfrm rot="5400000">
                <a:off x="3657601" y="3701834"/>
                <a:ext cx="387614" cy="2"/>
                <a:chOff x="1768929" y="2242225"/>
                <a:chExt cx="544286" cy="2"/>
              </a:xfrm>
            </p:grpSpPr>
            <p:cxnSp>
              <p:nvCxnSpPr>
                <p:cNvPr id="231" name="Straight Arrow Connector 23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Straight Connector 23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/>
              <p:cNvGrpSpPr/>
              <p:nvPr/>
            </p:nvGrpSpPr>
            <p:grpSpPr>
              <a:xfrm rot="5400000">
                <a:off x="4511184" y="3707007"/>
                <a:ext cx="387614" cy="2"/>
                <a:chOff x="1768929" y="2242225"/>
                <a:chExt cx="544286" cy="2"/>
              </a:xfrm>
            </p:grpSpPr>
            <p:cxnSp>
              <p:nvCxnSpPr>
                <p:cNvPr id="229" name="Straight Arrow Connector 22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Connector 22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/>
              <p:cNvGrpSpPr/>
              <p:nvPr/>
            </p:nvGrpSpPr>
            <p:grpSpPr>
              <a:xfrm rot="5400000">
                <a:off x="4933011" y="3703629"/>
                <a:ext cx="387614" cy="2"/>
                <a:chOff x="1768929" y="2242225"/>
                <a:chExt cx="544286" cy="2"/>
              </a:xfrm>
            </p:grpSpPr>
            <p:cxnSp>
              <p:nvCxnSpPr>
                <p:cNvPr id="227" name="Straight Arrow Connector 22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Group 86"/>
              <p:cNvGrpSpPr/>
              <p:nvPr/>
            </p:nvGrpSpPr>
            <p:grpSpPr>
              <a:xfrm>
                <a:off x="1727750" y="3892430"/>
                <a:ext cx="426792" cy="1"/>
                <a:chOff x="1768929" y="2242225"/>
                <a:chExt cx="544286" cy="2"/>
              </a:xfrm>
            </p:grpSpPr>
            <p:cxnSp>
              <p:nvCxnSpPr>
                <p:cNvPr id="225" name="Straight Arrow Connector 22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oup 87"/>
              <p:cNvGrpSpPr/>
              <p:nvPr/>
            </p:nvGrpSpPr>
            <p:grpSpPr>
              <a:xfrm>
                <a:off x="2154543" y="3892432"/>
                <a:ext cx="426792" cy="1"/>
                <a:chOff x="1768929" y="2242225"/>
                <a:chExt cx="544286" cy="2"/>
              </a:xfrm>
            </p:grpSpPr>
            <p:cxnSp>
              <p:nvCxnSpPr>
                <p:cNvPr id="223" name="Straight Arrow Connector 22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9" name="Group 88"/>
              <p:cNvGrpSpPr/>
              <p:nvPr/>
            </p:nvGrpSpPr>
            <p:grpSpPr>
              <a:xfrm>
                <a:off x="2581336" y="3892433"/>
                <a:ext cx="426792" cy="1"/>
                <a:chOff x="1768929" y="2242225"/>
                <a:chExt cx="544286" cy="2"/>
              </a:xfrm>
            </p:grpSpPr>
            <p:cxnSp>
              <p:nvCxnSpPr>
                <p:cNvPr id="221" name="Straight Arrow Connector 22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Group 89"/>
              <p:cNvGrpSpPr/>
              <p:nvPr/>
            </p:nvGrpSpPr>
            <p:grpSpPr>
              <a:xfrm>
                <a:off x="3003161" y="3892434"/>
                <a:ext cx="426792" cy="1"/>
                <a:chOff x="1768929" y="2242225"/>
                <a:chExt cx="544286" cy="2"/>
              </a:xfrm>
            </p:grpSpPr>
            <p:cxnSp>
              <p:nvCxnSpPr>
                <p:cNvPr id="219" name="Straight Arrow Connector 21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" name="Group 90"/>
              <p:cNvGrpSpPr/>
              <p:nvPr/>
            </p:nvGrpSpPr>
            <p:grpSpPr>
              <a:xfrm rot="5400000">
                <a:off x="1533944" y="4086242"/>
                <a:ext cx="387614" cy="2"/>
                <a:chOff x="1768929" y="2242225"/>
                <a:chExt cx="544286" cy="2"/>
              </a:xfrm>
            </p:grpSpPr>
            <p:cxnSp>
              <p:nvCxnSpPr>
                <p:cNvPr id="217" name="Straight Arrow Connector 21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oup 91"/>
              <p:cNvGrpSpPr/>
              <p:nvPr/>
            </p:nvGrpSpPr>
            <p:grpSpPr>
              <a:xfrm rot="5400000">
                <a:off x="1966426" y="4091415"/>
                <a:ext cx="387614" cy="2"/>
                <a:chOff x="1768929" y="2242225"/>
                <a:chExt cx="544286" cy="2"/>
              </a:xfrm>
            </p:grpSpPr>
            <p:cxnSp>
              <p:nvCxnSpPr>
                <p:cNvPr id="215" name="Straight Arrow Connector 21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3" name="Group 92"/>
              <p:cNvGrpSpPr/>
              <p:nvPr/>
            </p:nvGrpSpPr>
            <p:grpSpPr>
              <a:xfrm rot="5400000">
                <a:off x="2387527" y="4091415"/>
                <a:ext cx="387614" cy="2"/>
                <a:chOff x="1768929" y="2242225"/>
                <a:chExt cx="544286" cy="2"/>
              </a:xfrm>
            </p:grpSpPr>
            <p:cxnSp>
              <p:nvCxnSpPr>
                <p:cNvPr id="213" name="Straight Arrow Connector 21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4" name="Group 93"/>
              <p:cNvGrpSpPr/>
              <p:nvPr/>
            </p:nvGrpSpPr>
            <p:grpSpPr>
              <a:xfrm rot="5400000">
                <a:off x="2809354" y="4088037"/>
                <a:ext cx="387614" cy="2"/>
                <a:chOff x="1768929" y="2242225"/>
                <a:chExt cx="544286" cy="2"/>
              </a:xfrm>
            </p:grpSpPr>
            <p:cxnSp>
              <p:nvCxnSpPr>
                <p:cNvPr id="211" name="Straight Arrow Connector 21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3428537" y="3891148"/>
                <a:ext cx="426792" cy="1"/>
                <a:chOff x="1768929" y="2242225"/>
                <a:chExt cx="544286" cy="2"/>
              </a:xfrm>
            </p:grpSpPr>
            <p:cxnSp>
              <p:nvCxnSpPr>
                <p:cNvPr id="209" name="Straight Arrow Connector 20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 rot="5400000">
                <a:off x="3234731" y="4084960"/>
                <a:ext cx="387614" cy="2"/>
                <a:chOff x="1768929" y="2242225"/>
                <a:chExt cx="544286" cy="2"/>
              </a:xfrm>
            </p:grpSpPr>
            <p:cxnSp>
              <p:nvCxnSpPr>
                <p:cNvPr id="207" name="Straight Arrow Connector 20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/>
              <p:cNvGrpSpPr/>
              <p:nvPr/>
            </p:nvGrpSpPr>
            <p:grpSpPr>
              <a:xfrm>
                <a:off x="1299541" y="3891146"/>
                <a:ext cx="426792" cy="1"/>
                <a:chOff x="1768929" y="2242225"/>
                <a:chExt cx="544286" cy="2"/>
              </a:xfrm>
            </p:grpSpPr>
            <p:cxnSp>
              <p:nvCxnSpPr>
                <p:cNvPr id="205" name="Straight Arrow Connector 20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Group 97"/>
              <p:cNvGrpSpPr/>
              <p:nvPr/>
            </p:nvGrpSpPr>
            <p:grpSpPr>
              <a:xfrm>
                <a:off x="3853389" y="3892702"/>
                <a:ext cx="426792" cy="1"/>
                <a:chOff x="1768929" y="2242225"/>
                <a:chExt cx="544286" cy="2"/>
              </a:xfrm>
            </p:grpSpPr>
            <p:cxnSp>
              <p:nvCxnSpPr>
                <p:cNvPr id="203" name="Straight Arrow Connector 20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Group 98"/>
              <p:cNvGrpSpPr/>
              <p:nvPr/>
            </p:nvGrpSpPr>
            <p:grpSpPr>
              <a:xfrm>
                <a:off x="4280182" y="3892704"/>
                <a:ext cx="426792" cy="1"/>
                <a:chOff x="1768929" y="2242225"/>
                <a:chExt cx="544286" cy="2"/>
              </a:xfrm>
            </p:grpSpPr>
            <p:cxnSp>
              <p:nvCxnSpPr>
                <p:cNvPr id="201" name="Straight Arrow Connector 20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/>
              <p:cNvGrpSpPr/>
              <p:nvPr/>
            </p:nvGrpSpPr>
            <p:grpSpPr>
              <a:xfrm>
                <a:off x="4706975" y="3892705"/>
                <a:ext cx="426792" cy="1"/>
                <a:chOff x="1768929" y="2242225"/>
                <a:chExt cx="544286" cy="2"/>
              </a:xfrm>
            </p:grpSpPr>
            <p:cxnSp>
              <p:nvCxnSpPr>
                <p:cNvPr id="199" name="Straight Arrow Connector 19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1" name="Group 100"/>
              <p:cNvGrpSpPr/>
              <p:nvPr/>
            </p:nvGrpSpPr>
            <p:grpSpPr>
              <a:xfrm>
                <a:off x="5128800" y="3892706"/>
                <a:ext cx="426792" cy="1"/>
                <a:chOff x="1768929" y="2242225"/>
                <a:chExt cx="544286" cy="2"/>
              </a:xfrm>
            </p:grpSpPr>
            <p:cxnSp>
              <p:nvCxnSpPr>
                <p:cNvPr id="197" name="Straight Arrow Connector 19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" name="Group 101"/>
              <p:cNvGrpSpPr/>
              <p:nvPr/>
            </p:nvGrpSpPr>
            <p:grpSpPr>
              <a:xfrm rot="5400000">
                <a:off x="3659583" y="4086514"/>
                <a:ext cx="387614" cy="2"/>
                <a:chOff x="1768929" y="2242225"/>
                <a:chExt cx="544286" cy="2"/>
              </a:xfrm>
            </p:grpSpPr>
            <p:cxnSp>
              <p:nvCxnSpPr>
                <p:cNvPr id="195" name="Straight Arrow Connector 19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Group 102"/>
              <p:cNvGrpSpPr/>
              <p:nvPr/>
            </p:nvGrpSpPr>
            <p:grpSpPr>
              <a:xfrm rot="5400000">
                <a:off x="4092065" y="4091687"/>
                <a:ext cx="387614" cy="2"/>
                <a:chOff x="1768929" y="2242225"/>
                <a:chExt cx="544286" cy="2"/>
              </a:xfrm>
            </p:grpSpPr>
            <p:cxnSp>
              <p:nvCxnSpPr>
                <p:cNvPr id="193" name="Straight Arrow Connector 19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4" name="Group 103"/>
              <p:cNvGrpSpPr/>
              <p:nvPr/>
            </p:nvGrpSpPr>
            <p:grpSpPr>
              <a:xfrm rot="5400000">
                <a:off x="4513166" y="4091687"/>
                <a:ext cx="387614" cy="2"/>
                <a:chOff x="1768929" y="2242225"/>
                <a:chExt cx="544286" cy="2"/>
              </a:xfrm>
            </p:grpSpPr>
            <p:cxnSp>
              <p:nvCxnSpPr>
                <p:cNvPr id="191" name="Straight Arrow Connector 19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 104"/>
              <p:cNvGrpSpPr/>
              <p:nvPr/>
            </p:nvGrpSpPr>
            <p:grpSpPr>
              <a:xfrm rot="5400000">
                <a:off x="4934993" y="4088309"/>
                <a:ext cx="387614" cy="2"/>
                <a:chOff x="1768929" y="2242225"/>
                <a:chExt cx="544286" cy="2"/>
              </a:xfrm>
            </p:grpSpPr>
            <p:cxnSp>
              <p:nvCxnSpPr>
                <p:cNvPr id="189" name="Straight Arrow Connector 18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/>
              <p:cNvGrpSpPr/>
              <p:nvPr/>
            </p:nvGrpSpPr>
            <p:grpSpPr>
              <a:xfrm>
                <a:off x="1726155" y="4283257"/>
                <a:ext cx="426792" cy="1"/>
                <a:chOff x="1768929" y="2242225"/>
                <a:chExt cx="544286" cy="2"/>
              </a:xfrm>
            </p:grpSpPr>
            <p:cxnSp>
              <p:nvCxnSpPr>
                <p:cNvPr id="187" name="Straight Arrow Connector 18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/>
              <p:cNvGrpSpPr/>
              <p:nvPr/>
            </p:nvGrpSpPr>
            <p:grpSpPr>
              <a:xfrm>
                <a:off x="2152948" y="4283259"/>
                <a:ext cx="426792" cy="1"/>
                <a:chOff x="1768929" y="2242225"/>
                <a:chExt cx="544286" cy="2"/>
              </a:xfrm>
            </p:grpSpPr>
            <p:cxnSp>
              <p:nvCxnSpPr>
                <p:cNvPr id="185" name="Straight Arrow Connector 18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 107"/>
              <p:cNvGrpSpPr/>
              <p:nvPr/>
            </p:nvGrpSpPr>
            <p:grpSpPr>
              <a:xfrm>
                <a:off x="2579741" y="4283260"/>
                <a:ext cx="426792" cy="1"/>
                <a:chOff x="1768929" y="2242225"/>
                <a:chExt cx="544286" cy="2"/>
              </a:xfrm>
            </p:grpSpPr>
            <p:cxnSp>
              <p:nvCxnSpPr>
                <p:cNvPr id="183" name="Straight Arrow Connector 18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9" name="Group 108"/>
              <p:cNvGrpSpPr/>
              <p:nvPr/>
            </p:nvGrpSpPr>
            <p:grpSpPr>
              <a:xfrm>
                <a:off x="3001566" y="4283261"/>
                <a:ext cx="426792" cy="1"/>
                <a:chOff x="1768929" y="2242225"/>
                <a:chExt cx="544286" cy="2"/>
              </a:xfrm>
            </p:grpSpPr>
            <p:cxnSp>
              <p:nvCxnSpPr>
                <p:cNvPr id="181" name="Straight Arrow Connector 18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Group 109"/>
              <p:cNvGrpSpPr/>
              <p:nvPr/>
            </p:nvGrpSpPr>
            <p:grpSpPr>
              <a:xfrm rot="5400000">
                <a:off x="1532349" y="4477069"/>
                <a:ext cx="387614" cy="2"/>
                <a:chOff x="1768929" y="2242225"/>
                <a:chExt cx="544286" cy="2"/>
              </a:xfrm>
            </p:grpSpPr>
            <p:cxnSp>
              <p:nvCxnSpPr>
                <p:cNvPr id="179" name="Straight Arrow Connector 17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/>
              <p:cNvGrpSpPr/>
              <p:nvPr/>
            </p:nvGrpSpPr>
            <p:grpSpPr>
              <a:xfrm rot="5400000">
                <a:off x="1964831" y="4482242"/>
                <a:ext cx="387614" cy="2"/>
                <a:chOff x="1768929" y="2242225"/>
                <a:chExt cx="544286" cy="2"/>
              </a:xfrm>
            </p:grpSpPr>
            <p:cxnSp>
              <p:nvCxnSpPr>
                <p:cNvPr id="177" name="Straight Arrow Connector 17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/>
              <p:cNvGrpSpPr/>
              <p:nvPr/>
            </p:nvGrpSpPr>
            <p:grpSpPr>
              <a:xfrm rot="5400000">
                <a:off x="2385932" y="4482242"/>
                <a:ext cx="387614" cy="2"/>
                <a:chOff x="1768929" y="2242225"/>
                <a:chExt cx="544286" cy="2"/>
              </a:xfrm>
            </p:grpSpPr>
            <p:cxnSp>
              <p:nvCxnSpPr>
                <p:cNvPr id="175" name="Straight Arrow Connector 17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/>
              <p:cNvGrpSpPr/>
              <p:nvPr/>
            </p:nvGrpSpPr>
            <p:grpSpPr>
              <a:xfrm rot="5400000">
                <a:off x="2807759" y="4478864"/>
                <a:ext cx="387614" cy="2"/>
                <a:chOff x="1768929" y="2242225"/>
                <a:chExt cx="544286" cy="2"/>
              </a:xfrm>
            </p:grpSpPr>
            <p:cxnSp>
              <p:nvCxnSpPr>
                <p:cNvPr id="173" name="Straight Arrow Connector 17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" name="Group 113"/>
              <p:cNvGrpSpPr/>
              <p:nvPr/>
            </p:nvGrpSpPr>
            <p:grpSpPr>
              <a:xfrm>
                <a:off x="3426942" y="4281975"/>
                <a:ext cx="426792" cy="1"/>
                <a:chOff x="1768929" y="2242225"/>
                <a:chExt cx="544286" cy="2"/>
              </a:xfrm>
            </p:grpSpPr>
            <p:cxnSp>
              <p:nvCxnSpPr>
                <p:cNvPr id="171" name="Straight Arrow Connector 17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5" name="Group 114"/>
              <p:cNvGrpSpPr/>
              <p:nvPr/>
            </p:nvGrpSpPr>
            <p:grpSpPr>
              <a:xfrm rot="5400000">
                <a:off x="3233136" y="4475787"/>
                <a:ext cx="387614" cy="2"/>
                <a:chOff x="1768929" y="2242225"/>
                <a:chExt cx="544286" cy="2"/>
              </a:xfrm>
            </p:grpSpPr>
            <p:cxnSp>
              <p:nvCxnSpPr>
                <p:cNvPr id="169" name="Straight Arrow Connector 16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1297946" y="4281973"/>
                <a:ext cx="426792" cy="1"/>
                <a:chOff x="1768929" y="2242225"/>
                <a:chExt cx="544286" cy="2"/>
              </a:xfrm>
            </p:grpSpPr>
            <p:cxnSp>
              <p:nvCxnSpPr>
                <p:cNvPr id="167" name="Straight Arrow Connector 16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Group 116"/>
              <p:cNvGrpSpPr/>
              <p:nvPr/>
            </p:nvGrpSpPr>
            <p:grpSpPr>
              <a:xfrm>
                <a:off x="3851794" y="4283529"/>
                <a:ext cx="426792" cy="1"/>
                <a:chOff x="1768929" y="2242225"/>
                <a:chExt cx="544286" cy="2"/>
              </a:xfrm>
            </p:grpSpPr>
            <p:cxnSp>
              <p:nvCxnSpPr>
                <p:cNvPr id="165" name="Straight Arrow Connector 16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8" name="Group 117"/>
              <p:cNvGrpSpPr/>
              <p:nvPr/>
            </p:nvGrpSpPr>
            <p:grpSpPr>
              <a:xfrm>
                <a:off x="4278587" y="4283531"/>
                <a:ext cx="426792" cy="1"/>
                <a:chOff x="1768929" y="2242225"/>
                <a:chExt cx="544286" cy="2"/>
              </a:xfrm>
            </p:grpSpPr>
            <p:cxnSp>
              <p:nvCxnSpPr>
                <p:cNvPr id="163" name="Straight Arrow Connector 16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" name="Group 118"/>
              <p:cNvGrpSpPr/>
              <p:nvPr/>
            </p:nvGrpSpPr>
            <p:grpSpPr>
              <a:xfrm>
                <a:off x="4705380" y="4283532"/>
                <a:ext cx="426792" cy="1"/>
                <a:chOff x="1768929" y="2242225"/>
                <a:chExt cx="544286" cy="2"/>
              </a:xfrm>
            </p:grpSpPr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0" name="Group 119"/>
              <p:cNvGrpSpPr/>
              <p:nvPr/>
            </p:nvGrpSpPr>
            <p:grpSpPr>
              <a:xfrm>
                <a:off x="5127205" y="4283533"/>
                <a:ext cx="426792" cy="1"/>
                <a:chOff x="1768929" y="2242225"/>
                <a:chExt cx="544286" cy="2"/>
              </a:xfrm>
            </p:grpSpPr>
            <p:cxnSp>
              <p:nvCxnSpPr>
                <p:cNvPr id="159" name="Straight Arrow Connector 15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1" name="Group 120"/>
              <p:cNvGrpSpPr/>
              <p:nvPr/>
            </p:nvGrpSpPr>
            <p:grpSpPr>
              <a:xfrm rot="5400000">
                <a:off x="3657988" y="4477341"/>
                <a:ext cx="387614" cy="2"/>
                <a:chOff x="1768929" y="2242225"/>
                <a:chExt cx="544286" cy="2"/>
              </a:xfrm>
            </p:grpSpPr>
            <p:cxnSp>
              <p:nvCxnSpPr>
                <p:cNvPr id="157" name="Straight Arrow Connector 15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Group 121"/>
              <p:cNvGrpSpPr/>
              <p:nvPr/>
            </p:nvGrpSpPr>
            <p:grpSpPr>
              <a:xfrm rot="5400000">
                <a:off x="4090470" y="4482514"/>
                <a:ext cx="387614" cy="2"/>
                <a:chOff x="1768929" y="2242225"/>
                <a:chExt cx="544286" cy="2"/>
              </a:xfrm>
            </p:grpSpPr>
            <p:cxnSp>
              <p:nvCxnSpPr>
                <p:cNvPr id="155" name="Straight Arrow Connector 15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Group 122"/>
              <p:cNvGrpSpPr/>
              <p:nvPr/>
            </p:nvGrpSpPr>
            <p:grpSpPr>
              <a:xfrm rot="5400000">
                <a:off x="4511571" y="4482514"/>
                <a:ext cx="387614" cy="2"/>
                <a:chOff x="1768929" y="2242225"/>
                <a:chExt cx="544286" cy="2"/>
              </a:xfrm>
            </p:grpSpPr>
            <p:cxnSp>
              <p:nvCxnSpPr>
                <p:cNvPr id="153" name="Straight Arrow Connector 15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/>
              <p:cNvGrpSpPr/>
              <p:nvPr/>
            </p:nvGrpSpPr>
            <p:grpSpPr>
              <a:xfrm rot="5400000">
                <a:off x="4933398" y="4479136"/>
                <a:ext cx="387614" cy="2"/>
                <a:chOff x="1768929" y="2242225"/>
                <a:chExt cx="544286" cy="2"/>
              </a:xfrm>
            </p:grpSpPr>
            <p:cxnSp>
              <p:nvCxnSpPr>
                <p:cNvPr id="151" name="Straight Arrow Connector 15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chemeClr val="tx1">
                      <a:lumMod val="95000"/>
                      <a:lumOff val="5000"/>
                    </a:schemeClr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/>
              <p:cNvGrpSpPr/>
              <p:nvPr/>
            </p:nvGrpSpPr>
            <p:grpSpPr>
              <a:xfrm rot="5400000">
                <a:off x="4089487" y="3318876"/>
                <a:ext cx="387614" cy="2"/>
                <a:chOff x="1768929" y="2242225"/>
                <a:chExt cx="544286" cy="2"/>
              </a:xfrm>
            </p:grpSpPr>
            <p:cxnSp>
              <p:nvCxnSpPr>
                <p:cNvPr id="149" name="Straight Arrow Connector 14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FF0000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/>
              <p:cNvGrpSpPr/>
              <p:nvPr/>
            </p:nvGrpSpPr>
            <p:grpSpPr>
              <a:xfrm>
                <a:off x="3849394" y="3506199"/>
                <a:ext cx="426792" cy="1"/>
                <a:chOff x="1768929" y="2242225"/>
                <a:chExt cx="544286" cy="2"/>
              </a:xfrm>
            </p:grpSpPr>
            <p:cxnSp>
              <p:nvCxnSpPr>
                <p:cNvPr id="147" name="Straight Arrow Connector 14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FF0000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7" name="Group 126"/>
              <p:cNvGrpSpPr/>
              <p:nvPr/>
            </p:nvGrpSpPr>
            <p:grpSpPr>
              <a:xfrm>
                <a:off x="4276187" y="3506201"/>
                <a:ext cx="426792" cy="1"/>
                <a:chOff x="1768929" y="2242225"/>
                <a:chExt cx="544286" cy="2"/>
              </a:xfrm>
            </p:grpSpPr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FF0000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Group 127"/>
              <p:cNvGrpSpPr/>
              <p:nvPr/>
            </p:nvGrpSpPr>
            <p:grpSpPr>
              <a:xfrm rot="5400000">
                <a:off x="4088070" y="3705184"/>
                <a:ext cx="387614" cy="2"/>
                <a:chOff x="1768929" y="2242225"/>
                <a:chExt cx="544286" cy="2"/>
              </a:xfrm>
            </p:grpSpPr>
            <p:cxnSp>
              <p:nvCxnSpPr>
                <p:cNvPr id="143" name="Straight Arrow Connector 142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FF0000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9" name="Group 128"/>
              <p:cNvGrpSpPr/>
              <p:nvPr/>
            </p:nvGrpSpPr>
            <p:grpSpPr>
              <a:xfrm rot="5400000">
                <a:off x="2390494" y="3320703"/>
                <a:ext cx="387614" cy="2"/>
                <a:chOff x="1768929" y="2242225"/>
                <a:chExt cx="544286" cy="2"/>
              </a:xfrm>
            </p:grpSpPr>
            <p:cxnSp>
              <p:nvCxnSpPr>
                <p:cNvPr id="141" name="Straight Arrow Connector 140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0000FF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0" name="Group 129"/>
              <p:cNvGrpSpPr/>
              <p:nvPr/>
            </p:nvGrpSpPr>
            <p:grpSpPr>
              <a:xfrm>
                <a:off x="2150401" y="3508026"/>
                <a:ext cx="426792" cy="1"/>
                <a:chOff x="1768929" y="2242225"/>
                <a:chExt cx="544286" cy="2"/>
              </a:xfrm>
            </p:grpSpPr>
            <p:cxnSp>
              <p:nvCxnSpPr>
                <p:cNvPr id="139" name="Straight Arrow Connector 138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0000FF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 130"/>
              <p:cNvGrpSpPr/>
              <p:nvPr/>
            </p:nvGrpSpPr>
            <p:grpSpPr>
              <a:xfrm>
                <a:off x="2577194" y="3508028"/>
                <a:ext cx="426792" cy="1"/>
                <a:chOff x="1768929" y="2242225"/>
                <a:chExt cx="544286" cy="2"/>
              </a:xfrm>
            </p:grpSpPr>
            <p:cxnSp>
              <p:nvCxnSpPr>
                <p:cNvPr id="137" name="Straight Arrow Connector 136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0000FF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2" name="Group 131"/>
              <p:cNvGrpSpPr/>
              <p:nvPr/>
            </p:nvGrpSpPr>
            <p:grpSpPr>
              <a:xfrm rot="5400000">
                <a:off x="2389077" y="3707011"/>
                <a:ext cx="387614" cy="2"/>
                <a:chOff x="1768929" y="2242225"/>
                <a:chExt cx="544286" cy="2"/>
              </a:xfrm>
            </p:grpSpPr>
            <p:cxnSp>
              <p:nvCxnSpPr>
                <p:cNvPr id="135" name="Straight Arrow Connector 134"/>
                <p:cNvCxnSpPr/>
                <p:nvPr/>
              </p:nvCxnSpPr>
              <p:spPr>
                <a:xfrm>
                  <a:off x="1768929" y="2242225"/>
                  <a:ext cx="300523" cy="2"/>
                </a:xfrm>
                <a:prstGeom prst="straightConnector1">
                  <a:avLst/>
                </a:prstGeom>
                <a:ln w="15875" cmpd="sng">
                  <a:solidFill>
                    <a:srgbClr val="0000FF"/>
                  </a:solidFill>
                  <a:headEnd type="none"/>
                  <a:tailEnd type="triangle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2043807" y="2242225"/>
                  <a:ext cx="269408" cy="0"/>
                </a:xfrm>
                <a:prstGeom prst="line">
                  <a:avLst/>
                </a:prstGeom>
                <a:ln w="15875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33" name="Picture 132" descr="Screen Shot 2016-08-18 at 3.21.08 P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10451" y="2812265"/>
                <a:ext cx="216501" cy="189636"/>
              </a:xfrm>
              <a:prstGeom prst="rect">
                <a:avLst/>
              </a:prstGeom>
              <a:ln w="15875">
                <a:noFill/>
              </a:ln>
            </p:spPr>
          </p:pic>
          <p:sp>
            <p:nvSpPr>
              <p:cNvPr id="134" name="Rectangle 133"/>
              <p:cNvSpPr/>
              <p:nvPr/>
            </p:nvSpPr>
            <p:spPr>
              <a:xfrm>
                <a:off x="2158639" y="3112411"/>
                <a:ext cx="842539" cy="778735"/>
              </a:xfrm>
              <a:prstGeom prst="rect">
                <a:avLst/>
              </a:prstGeom>
              <a:solidFill>
                <a:srgbClr val="0000FF">
                  <a:alpha val="19000"/>
                </a:srgbClr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Oval 8"/>
            <p:cNvSpPr/>
            <p:nvPr/>
          </p:nvSpPr>
          <p:spPr>
            <a:xfrm>
              <a:off x="2300621" y="3208467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3098619" y="3202211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3892636" y="3205723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293620" y="3963523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303297" y="4714558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3099693" y="4717545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892636" y="3981405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3892636" y="4693394"/>
              <a:ext cx="72284" cy="682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510920" y="3206498"/>
              <a:ext cx="1671300" cy="1583540"/>
              <a:chOff x="2446020" y="3354611"/>
              <a:chExt cx="1671300" cy="1583540"/>
            </a:xfrm>
            <a:solidFill>
              <a:srgbClr val="FF0000"/>
            </a:solidFill>
          </p:grpSpPr>
          <p:sp>
            <p:nvSpPr>
              <p:cNvPr id="18" name="Oval 17"/>
              <p:cNvSpPr/>
              <p:nvPr/>
            </p:nvSpPr>
            <p:spPr>
              <a:xfrm>
                <a:off x="2453021" y="3360867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251019" y="3354611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045036" y="3358123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46020" y="4115923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455697" y="4866958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252093" y="4869945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045036" y="4133805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4045036" y="4845794"/>
                <a:ext cx="72284" cy="68206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4" name="Picture 3" descr="Screen Shot 2016-10-13 at 11.42.46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048" y="5636346"/>
            <a:ext cx="5089940" cy="103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45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Boundary Local/Ribbon Operators  </a:t>
            </a:r>
            <a:r>
              <a:rPr lang="en-US" sz="3700" dirty="0" smtClean="0">
                <a:solidFill>
                  <a:srgbClr val="000090"/>
                </a:solidFill>
              </a:rPr>
              <a:t>(</a:t>
            </a:r>
            <a:r>
              <a:rPr lang="en-US" sz="3700" dirty="0">
                <a:solidFill>
                  <a:srgbClr val="000090"/>
                </a:solidFill>
              </a:rPr>
              <a:t>4)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312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Local operators:</a:t>
            </a: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Ribbon operators: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Act on “boundary” (darker) ribbon</a:t>
            </a:r>
            <a:endParaRPr lang="en-US" dirty="0"/>
          </a:p>
        </p:txBody>
      </p:sp>
      <p:pic>
        <p:nvPicPr>
          <p:cNvPr id="6" name="Picture 5" descr="Screen Shot 2016-09-02 at 5.26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091" y="1908151"/>
            <a:ext cx="4536353" cy="633722"/>
          </a:xfrm>
          <a:prstGeom prst="rect">
            <a:avLst/>
          </a:prstGeom>
        </p:spPr>
      </p:pic>
      <p:pic>
        <p:nvPicPr>
          <p:cNvPr id="7" name="Picture 6" descr="Screen Shot 2016-09-03 at 6.11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972" y="3616996"/>
            <a:ext cx="1886553" cy="545099"/>
          </a:xfrm>
          <a:prstGeom prst="rect">
            <a:avLst/>
          </a:prstGeom>
        </p:spPr>
      </p:pic>
      <p:pic>
        <p:nvPicPr>
          <p:cNvPr id="8" name="Picture 7" descr="Screen Shot 2016-09-03 at 6.11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16" y="4135189"/>
            <a:ext cx="5347368" cy="555191"/>
          </a:xfrm>
          <a:prstGeom prst="rect">
            <a:avLst/>
          </a:prstGeom>
        </p:spPr>
      </p:pic>
      <p:pic>
        <p:nvPicPr>
          <p:cNvPr id="9" name="Picture 8" descr="Screen Shot 2016-09-03 at 6.12.0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73" y="4642567"/>
            <a:ext cx="4170947" cy="82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46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Boundary Elementary Excitations  </a:t>
            </a:r>
            <a:r>
              <a:rPr lang="en-US" sz="3800" dirty="0">
                <a:solidFill>
                  <a:srgbClr val="000090"/>
                </a:solidFill>
              </a:rPr>
              <a:t>(4)</a:t>
            </a:r>
            <a:endParaRPr lang="en-US" sz="3800" dirty="0"/>
          </a:p>
        </p:txBody>
      </p:sp>
      <p:pic>
        <p:nvPicPr>
          <p:cNvPr id="7" name="Picture 6" descr="Screen Shot 2016-09-02 at 5.30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2" y="1419997"/>
            <a:ext cx="7392737" cy="1013055"/>
          </a:xfrm>
          <a:prstGeom prst="rect">
            <a:avLst/>
          </a:prstGeom>
        </p:spPr>
      </p:pic>
      <p:pic>
        <p:nvPicPr>
          <p:cNvPr id="8" name="Picture 7" descr="Screen Shot 2016-09-02 at 5.31.1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1" y="3195130"/>
            <a:ext cx="6336631" cy="7711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8004" y="2478157"/>
            <a:ext cx="717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Sketch of Proof</a:t>
            </a:r>
            <a:r>
              <a:rPr lang="en-US" dirty="0" smtClean="0"/>
              <a:t>:   Like before, Fourier transform on </a:t>
            </a:r>
            <a:r>
              <a:rPr lang="en-US" i="1" dirty="0" smtClean="0"/>
              <a:t>operator algebra     </a:t>
            </a:r>
            <a:r>
              <a:rPr lang="en-US" dirty="0" smtClean="0"/>
              <a:t>to new basis:</a:t>
            </a:r>
            <a:endParaRPr lang="en-US" dirty="0"/>
          </a:p>
        </p:txBody>
      </p:sp>
      <p:pic>
        <p:nvPicPr>
          <p:cNvPr id="11" name="Picture 10" descr="Screen Shot 2016-09-02 at 5.31.2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53" y="4154883"/>
            <a:ext cx="5641474" cy="818178"/>
          </a:xfrm>
          <a:prstGeom prst="rect">
            <a:avLst/>
          </a:prstGeom>
        </p:spPr>
      </p:pic>
      <p:pic>
        <p:nvPicPr>
          <p:cNvPr id="15" name="Picture 14" descr="Screen Shot 2016-09-02 at 5.33.5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12" y="5574739"/>
            <a:ext cx="5267159" cy="8086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57200" y="5205407"/>
            <a:ext cx="717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Quantum dimensions:</a:t>
            </a:r>
            <a:endParaRPr lang="en-US" dirty="0"/>
          </a:p>
        </p:txBody>
      </p:sp>
      <p:pic>
        <p:nvPicPr>
          <p:cNvPr id="9" name="Picture 8" descr="Screen Shot 2016-09-06 at 10.22.35 A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55"/>
          <a:stretch/>
        </p:blipFill>
        <p:spPr>
          <a:xfrm>
            <a:off x="6906519" y="2504893"/>
            <a:ext cx="250543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8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Defects  </a:t>
            </a:r>
            <a:r>
              <a:rPr lang="en-US" dirty="0">
                <a:solidFill>
                  <a:srgbClr val="660066"/>
                </a:solidFill>
              </a:rPr>
              <a:t>(5</a:t>
            </a:r>
            <a:r>
              <a:rPr lang="en-US" dirty="0" smtClean="0">
                <a:solidFill>
                  <a:srgbClr val="660066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boundary regions given by subgroups </a:t>
            </a:r>
            <a:r>
              <a:rPr lang="en-US" i="1" dirty="0" smtClean="0"/>
              <a:t>K</a:t>
            </a:r>
            <a:r>
              <a:rPr lang="en-US" i="1" baseline="-25000" dirty="0" smtClean="0"/>
              <a:t>1</a:t>
            </a:r>
            <a:r>
              <a:rPr lang="en-US" i="1" dirty="0" smtClean="0"/>
              <a:t>, K</a:t>
            </a:r>
            <a:r>
              <a:rPr lang="en-US" i="1" baseline="-25000" dirty="0" smtClean="0"/>
              <a:t>2</a:t>
            </a:r>
            <a:r>
              <a:rPr lang="en-US" dirty="0" smtClean="0"/>
              <a:t>, defects = dividing cilia</a:t>
            </a:r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r>
              <a:rPr lang="en-US" dirty="0" smtClean="0"/>
              <a:t>Hamiltonian (local and commuting):</a:t>
            </a:r>
            <a:endParaRPr lang="en-US" baseline="-25000" dirty="0"/>
          </a:p>
        </p:txBody>
      </p:sp>
      <p:pic>
        <p:nvPicPr>
          <p:cNvPr id="372" name="Picture 371" descr="Screen Shot 2016-09-02 at 9.54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26" y="5994297"/>
            <a:ext cx="6686607" cy="549863"/>
          </a:xfrm>
          <a:prstGeom prst="rect">
            <a:avLst/>
          </a:prstGeom>
        </p:spPr>
      </p:pic>
      <p:grpSp>
        <p:nvGrpSpPr>
          <p:cNvPr id="789" name="Group 788"/>
          <p:cNvGrpSpPr/>
          <p:nvPr/>
        </p:nvGrpSpPr>
        <p:grpSpPr>
          <a:xfrm>
            <a:off x="1628937" y="2566279"/>
            <a:ext cx="5188168" cy="2953703"/>
            <a:chOff x="457200" y="1758462"/>
            <a:chExt cx="8042031" cy="4493845"/>
          </a:xfrm>
        </p:grpSpPr>
        <p:sp>
          <p:nvSpPr>
            <p:cNvPr id="790" name="Rectangle 789"/>
            <p:cNvSpPr/>
            <p:nvPr/>
          </p:nvSpPr>
          <p:spPr>
            <a:xfrm>
              <a:off x="4480649" y="2508330"/>
              <a:ext cx="2410237" cy="2989112"/>
            </a:xfrm>
            <a:prstGeom prst="rect">
              <a:avLst/>
            </a:prstGeom>
            <a:solidFill>
              <a:srgbClr val="FF0000">
                <a:alpha val="14000"/>
              </a:srgbClr>
            </a:solidFill>
            <a:ln w="127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2077346" y="2508161"/>
              <a:ext cx="2410237" cy="2989112"/>
            </a:xfrm>
            <a:prstGeom prst="rect">
              <a:avLst/>
            </a:prstGeom>
            <a:solidFill>
              <a:srgbClr val="0000FF">
                <a:alpha val="1400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2" name="Straight Arrow Connector 791"/>
            <p:cNvCxnSpPr/>
            <p:nvPr/>
          </p:nvCxnSpPr>
          <p:spPr>
            <a:xfrm>
              <a:off x="459038" y="2876542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3" name="Straight Arrow Connector 792"/>
            <p:cNvCxnSpPr/>
            <p:nvPr/>
          </p:nvCxnSpPr>
          <p:spPr>
            <a:xfrm>
              <a:off x="2475024" y="1768813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4" name="Group 793"/>
            <p:cNvGrpSpPr/>
            <p:nvPr/>
          </p:nvGrpSpPr>
          <p:grpSpPr>
            <a:xfrm rot="5400000">
              <a:off x="896080" y="2133469"/>
              <a:ext cx="745090" cy="4"/>
              <a:chOff x="1768929" y="2242225"/>
              <a:chExt cx="544286" cy="2"/>
            </a:xfrm>
          </p:grpSpPr>
          <p:cxnSp>
            <p:nvCxnSpPr>
              <p:cNvPr id="1199" name="Straight Arrow Connector 119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0" name="Straight Connector 119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5" name="Group 794"/>
            <p:cNvGrpSpPr/>
            <p:nvPr/>
          </p:nvGrpSpPr>
          <p:grpSpPr>
            <a:xfrm rot="5400000">
              <a:off x="1712897" y="2143415"/>
              <a:ext cx="745090" cy="4"/>
              <a:chOff x="1768929" y="2242225"/>
              <a:chExt cx="544286" cy="2"/>
            </a:xfrm>
          </p:grpSpPr>
          <p:cxnSp>
            <p:nvCxnSpPr>
              <p:cNvPr id="1197" name="Straight Arrow Connector 119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8" name="Straight Connector 119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6" name="Group 795"/>
            <p:cNvGrpSpPr/>
            <p:nvPr/>
          </p:nvGrpSpPr>
          <p:grpSpPr>
            <a:xfrm rot="5400000">
              <a:off x="2508219" y="2143415"/>
              <a:ext cx="745090" cy="4"/>
              <a:chOff x="1768929" y="2242225"/>
              <a:chExt cx="544286" cy="2"/>
            </a:xfrm>
          </p:grpSpPr>
          <p:cxnSp>
            <p:nvCxnSpPr>
              <p:cNvPr id="1195" name="Straight Arrow Connector 119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6" name="Straight Connector 119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7" name="Group 796"/>
            <p:cNvGrpSpPr/>
            <p:nvPr/>
          </p:nvGrpSpPr>
          <p:grpSpPr>
            <a:xfrm rot="5400000">
              <a:off x="3304910" y="2136920"/>
              <a:ext cx="745090" cy="4"/>
              <a:chOff x="1768929" y="2242225"/>
              <a:chExt cx="544286" cy="2"/>
            </a:xfrm>
          </p:grpSpPr>
          <p:cxnSp>
            <p:nvCxnSpPr>
              <p:cNvPr id="1193" name="Straight Arrow Connector 119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4" name="Straight Connector 119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8" name="Group 797"/>
            <p:cNvGrpSpPr/>
            <p:nvPr/>
          </p:nvGrpSpPr>
          <p:grpSpPr>
            <a:xfrm>
              <a:off x="1265947" y="2503496"/>
              <a:ext cx="806070" cy="2"/>
              <a:chOff x="1768929" y="2242225"/>
              <a:chExt cx="544286" cy="2"/>
            </a:xfrm>
          </p:grpSpPr>
          <p:cxnSp>
            <p:nvCxnSpPr>
              <p:cNvPr id="1191" name="Straight Arrow Connector 119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2" name="Straight Connector 119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9" name="Group 798"/>
            <p:cNvGrpSpPr/>
            <p:nvPr/>
          </p:nvGrpSpPr>
          <p:grpSpPr>
            <a:xfrm>
              <a:off x="2072019" y="2503500"/>
              <a:ext cx="806070" cy="2"/>
              <a:chOff x="1768929" y="2242225"/>
              <a:chExt cx="544286" cy="2"/>
            </a:xfrm>
          </p:grpSpPr>
          <p:cxnSp>
            <p:nvCxnSpPr>
              <p:cNvPr id="1189" name="Straight Arrow Connector 118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0" name="Straight Connector 118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0" name="Group 799"/>
            <p:cNvGrpSpPr/>
            <p:nvPr/>
          </p:nvGrpSpPr>
          <p:grpSpPr>
            <a:xfrm>
              <a:off x="2878091" y="2503502"/>
              <a:ext cx="806070" cy="2"/>
              <a:chOff x="1768929" y="2242225"/>
              <a:chExt cx="544286" cy="2"/>
            </a:xfrm>
          </p:grpSpPr>
          <p:cxnSp>
            <p:nvCxnSpPr>
              <p:cNvPr id="1187" name="Straight Arrow Connector 118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8" name="Straight Connector 118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1" name="Group 800"/>
            <p:cNvGrpSpPr/>
            <p:nvPr/>
          </p:nvGrpSpPr>
          <p:grpSpPr>
            <a:xfrm>
              <a:off x="3674781" y="2503504"/>
              <a:ext cx="806070" cy="2"/>
              <a:chOff x="1768929" y="2242225"/>
              <a:chExt cx="544286" cy="2"/>
            </a:xfrm>
          </p:grpSpPr>
          <p:cxnSp>
            <p:nvCxnSpPr>
              <p:cNvPr id="1185" name="Straight Arrow Connector 118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6" name="Straight Connector 118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2" name="Group 801"/>
            <p:cNvGrpSpPr/>
            <p:nvPr/>
          </p:nvGrpSpPr>
          <p:grpSpPr>
            <a:xfrm rot="5400000">
              <a:off x="893404" y="2876051"/>
              <a:ext cx="745090" cy="4"/>
              <a:chOff x="1768929" y="2242225"/>
              <a:chExt cx="544286" cy="2"/>
            </a:xfrm>
          </p:grpSpPr>
          <p:cxnSp>
            <p:nvCxnSpPr>
              <p:cNvPr id="1183" name="Straight Arrow Connector 118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4" name="Straight Connector 118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3" name="Group 802"/>
            <p:cNvGrpSpPr/>
            <p:nvPr/>
          </p:nvGrpSpPr>
          <p:grpSpPr>
            <a:xfrm rot="5400000">
              <a:off x="1710221" y="2885995"/>
              <a:ext cx="745090" cy="4"/>
              <a:chOff x="1768929" y="2242225"/>
              <a:chExt cx="544286" cy="2"/>
            </a:xfrm>
          </p:grpSpPr>
          <p:cxnSp>
            <p:nvCxnSpPr>
              <p:cNvPr id="1181" name="Straight Arrow Connector 118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2" name="Straight Connector 118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4" name="Group 803"/>
            <p:cNvGrpSpPr/>
            <p:nvPr/>
          </p:nvGrpSpPr>
          <p:grpSpPr>
            <a:xfrm rot="5400000">
              <a:off x="2505543" y="2885995"/>
              <a:ext cx="745090" cy="4"/>
              <a:chOff x="1768929" y="2242225"/>
              <a:chExt cx="544286" cy="2"/>
            </a:xfrm>
          </p:grpSpPr>
          <p:cxnSp>
            <p:nvCxnSpPr>
              <p:cNvPr id="1179" name="Straight Arrow Connector 117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0" name="Straight Connector 117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5" name="Group 804"/>
            <p:cNvGrpSpPr/>
            <p:nvPr/>
          </p:nvGrpSpPr>
          <p:grpSpPr>
            <a:xfrm rot="5400000">
              <a:off x="3302236" y="2879501"/>
              <a:ext cx="745090" cy="4"/>
              <a:chOff x="1768929" y="2242225"/>
              <a:chExt cx="544286" cy="2"/>
            </a:xfrm>
          </p:grpSpPr>
          <p:cxnSp>
            <p:nvCxnSpPr>
              <p:cNvPr id="1177" name="Straight Arrow Connector 117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8" name="Straight Connector 117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6" name="Group 805"/>
            <p:cNvGrpSpPr/>
            <p:nvPr/>
          </p:nvGrpSpPr>
          <p:grpSpPr>
            <a:xfrm>
              <a:off x="1265947" y="3248552"/>
              <a:ext cx="806070" cy="2"/>
              <a:chOff x="1768929" y="2242225"/>
              <a:chExt cx="544286" cy="2"/>
            </a:xfrm>
          </p:grpSpPr>
          <p:cxnSp>
            <p:nvCxnSpPr>
              <p:cNvPr id="1175" name="Straight Arrow Connector 117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6" name="Straight Connector 117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7" name="Group 806"/>
            <p:cNvGrpSpPr/>
            <p:nvPr/>
          </p:nvGrpSpPr>
          <p:grpSpPr>
            <a:xfrm>
              <a:off x="2072019" y="3248553"/>
              <a:ext cx="806070" cy="2"/>
              <a:chOff x="1768929" y="2242225"/>
              <a:chExt cx="544286" cy="2"/>
            </a:xfrm>
          </p:grpSpPr>
          <p:cxnSp>
            <p:nvCxnSpPr>
              <p:cNvPr id="1173" name="Straight Arrow Connector 117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4" name="Straight Connector 117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8" name="Group 807"/>
            <p:cNvGrpSpPr/>
            <p:nvPr/>
          </p:nvGrpSpPr>
          <p:grpSpPr>
            <a:xfrm>
              <a:off x="2878091" y="3248557"/>
              <a:ext cx="806070" cy="2"/>
              <a:chOff x="1768929" y="2242225"/>
              <a:chExt cx="544286" cy="2"/>
            </a:xfrm>
          </p:grpSpPr>
          <p:cxnSp>
            <p:nvCxnSpPr>
              <p:cNvPr id="1171" name="Straight Arrow Connector 117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2" name="Straight Connector 117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9" name="Group 808"/>
            <p:cNvGrpSpPr/>
            <p:nvPr/>
          </p:nvGrpSpPr>
          <p:grpSpPr>
            <a:xfrm>
              <a:off x="3674781" y="3248559"/>
              <a:ext cx="806070" cy="2"/>
              <a:chOff x="1768929" y="2242225"/>
              <a:chExt cx="544286" cy="2"/>
            </a:xfrm>
          </p:grpSpPr>
          <p:cxnSp>
            <p:nvCxnSpPr>
              <p:cNvPr id="1169" name="Straight Arrow Connector 116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0" name="Straight Connector 116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0" name="Group 809"/>
            <p:cNvGrpSpPr/>
            <p:nvPr/>
          </p:nvGrpSpPr>
          <p:grpSpPr>
            <a:xfrm rot="5400000">
              <a:off x="893404" y="3621106"/>
              <a:ext cx="745090" cy="4"/>
              <a:chOff x="1768929" y="2242225"/>
              <a:chExt cx="544286" cy="2"/>
            </a:xfrm>
          </p:grpSpPr>
          <p:cxnSp>
            <p:nvCxnSpPr>
              <p:cNvPr id="1167" name="Straight Arrow Connector 116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8" name="Straight Connector 116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1" name="Group 810"/>
            <p:cNvGrpSpPr/>
            <p:nvPr/>
          </p:nvGrpSpPr>
          <p:grpSpPr>
            <a:xfrm rot="5400000">
              <a:off x="1710221" y="3631050"/>
              <a:ext cx="745090" cy="4"/>
              <a:chOff x="1768929" y="2242225"/>
              <a:chExt cx="544286" cy="2"/>
            </a:xfrm>
          </p:grpSpPr>
          <p:cxnSp>
            <p:nvCxnSpPr>
              <p:cNvPr id="1165" name="Straight Arrow Connector 116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6" name="Straight Connector 116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2" name="Group 811"/>
            <p:cNvGrpSpPr/>
            <p:nvPr/>
          </p:nvGrpSpPr>
          <p:grpSpPr>
            <a:xfrm rot="5400000">
              <a:off x="3302236" y="3624555"/>
              <a:ext cx="745090" cy="4"/>
              <a:chOff x="1768929" y="2242225"/>
              <a:chExt cx="544286" cy="2"/>
            </a:xfrm>
          </p:grpSpPr>
          <p:cxnSp>
            <p:nvCxnSpPr>
              <p:cNvPr id="1163" name="Straight Arrow Connector 116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4" name="Straight Connector 116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3" name="Group 812"/>
            <p:cNvGrpSpPr/>
            <p:nvPr/>
          </p:nvGrpSpPr>
          <p:grpSpPr>
            <a:xfrm rot="5400000">
              <a:off x="4108308" y="2131005"/>
              <a:ext cx="745090" cy="4"/>
              <a:chOff x="1768929" y="2242225"/>
              <a:chExt cx="544286" cy="2"/>
            </a:xfrm>
          </p:grpSpPr>
          <p:cxnSp>
            <p:nvCxnSpPr>
              <p:cNvPr id="1161" name="Straight Arrow Connector 116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2" name="Straight Connector 116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4" name="Group 813"/>
            <p:cNvGrpSpPr/>
            <p:nvPr/>
          </p:nvGrpSpPr>
          <p:grpSpPr>
            <a:xfrm>
              <a:off x="4478177" y="2501032"/>
              <a:ext cx="806070" cy="2"/>
              <a:chOff x="1768929" y="2242225"/>
              <a:chExt cx="544286" cy="2"/>
            </a:xfrm>
          </p:grpSpPr>
          <p:cxnSp>
            <p:nvCxnSpPr>
              <p:cNvPr id="1159" name="Straight Arrow Connector 115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0" name="Straight Connector 115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5" name="Group 814"/>
            <p:cNvGrpSpPr/>
            <p:nvPr/>
          </p:nvGrpSpPr>
          <p:grpSpPr>
            <a:xfrm rot="5400000">
              <a:off x="4105634" y="2873586"/>
              <a:ext cx="745090" cy="4"/>
              <a:chOff x="1768929" y="2242225"/>
              <a:chExt cx="544286" cy="2"/>
            </a:xfrm>
          </p:grpSpPr>
          <p:cxnSp>
            <p:nvCxnSpPr>
              <p:cNvPr id="1157" name="Straight Arrow Connector 115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8" name="Straight Connector 115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6" name="Group 815"/>
            <p:cNvGrpSpPr/>
            <p:nvPr/>
          </p:nvGrpSpPr>
          <p:grpSpPr>
            <a:xfrm>
              <a:off x="4478177" y="3246085"/>
              <a:ext cx="806070" cy="2"/>
              <a:chOff x="1768929" y="2242225"/>
              <a:chExt cx="544286" cy="2"/>
            </a:xfrm>
          </p:grpSpPr>
          <p:cxnSp>
            <p:nvCxnSpPr>
              <p:cNvPr id="1155" name="Straight Arrow Connector 115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6" name="Straight Connector 115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7" name="Group 816"/>
            <p:cNvGrpSpPr/>
            <p:nvPr/>
          </p:nvGrpSpPr>
          <p:grpSpPr>
            <a:xfrm rot="5400000">
              <a:off x="4105634" y="3618640"/>
              <a:ext cx="745090" cy="4"/>
              <a:chOff x="1768929" y="2242225"/>
              <a:chExt cx="544286" cy="2"/>
            </a:xfrm>
          </p:grpSpPr>
          <p:cxnSp>
            <p:nvCxnSpPr>
              <p:cNvPr id="1153" name="Straight Arrow Connector 115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4" name="Straight Connector 115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8" name="Group 817"/>
            <p:cNvGrpSpPr/>
            <p:nvPr/>
          </p:nvGrpSpPr>
          <p:grpSpPr>
            <a:xfrm>
              <a:off x="1265947" y="4006023"/>
              <a:ext cx="806070" cy="2"/>
              <a:chOff x="1768929" y="2242225"/>
              <a:chExt cx="544286" cy="2"/>
            </a:xfrm>
          </p:grpSpPr>
          <p:cxnSp>
            <p:nvCxnSpPr>
              <p:cNvPr id="1151" name="Straight Arrow Connector 115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2" name="Straight Connector 115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9" name="Group 818"/>
            <p:cNvGrpSpPr/>
            <p:nvPr/>
          </p:nvGrpSpPr>
          <p:grpSpPr>
            <a:xfrm>
              <a:off x="3674781" y="4006030"/>
              <a:ext cx="806070" cy="2"/>
              <a:chOff x="1768929" y="2242225"/>
              <a:chExt cx="544286" cy="2"/>
            </a:xfrm>
          </p:grpSpPr>
          <p:cxnSp>
            <p:nvCxnSpPr>
              <p:cNvPr id="1149" name="Straight Arrow Connector 114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0" name="Straight Connector 114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0" name="Group 819"/>
            <p:cNvGrpSpPr/>
            <p:nvPr/>
          </p:nvGrpSpPr>
          <p:grpSpPr>
            <a:xfrm rot="5400000">
              <a:off x="893404" y="4378577"/>
              <a:ext cx="745090" cy="4"/>
              <a:chOff x="1768929" y="2242225"/>
              <a:chExt cx="544286" cy="2"/>
            </a:xfrm>
          </p:grpSpPr>
          <p:cxnSp>
            <p:nvCxnSpPr>
              <p:cNvPr id="1147" name="Straight Arrow Connector 114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8" name="Straight Connector 114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1" name="Group 820"/>
            <p:cNvGrpSpPr/>
            <p:nvPr/>
          </p:nvGrpSpPr>
          <p:grpSpPr>
            <a:xfrm rot="5400000">
              <a:off x="1710221" y="4388521"/>
              <a:ext cx="745090" cy="4"/>
              <a:chOff x="1768929" y="2242225"/>
              <a:chExt cx="544286" cy="2"/>
            </a:xfrm>
          </p:grpSpPr>
          <p:cxnSp>
            <p:nvCxnSpPr>
              <p:cNvPr id="1145" name="Straight Arrow Connector 114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6" name="Straight Connector 114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2" name="Group 821"/>
            <p:cNvGrpSpPr/>
            <p:nvPr/>
          </p:nvGrpSpPr>
          <p:grpSpPr>
            <a:xfrm rot="5400000">
              <a:off x="3302236" y="4382028"/>
              <a:ext cx="745090" cy="4"/>
              <a:chOff x="1768929" y="2242225"/>
              <a:chExt cx="544286" cy="2"/>
            </a:xfrm>
          </p:grpSpPr>
          <p:cxnSp>
            <p:nvCxnSpPr>
              <p:cNvPr id="1143" name="Straight Arrow Connector 114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4" name="Straight Connector 114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3" name="Group 822"/>
            <p:cNvGrpSpPr/>
            <p:nvPr/>
          </p:nvGrpSpPr>
          <p:grpSpPr>
            <a:xfrm>
              <a:off x="4478177" y="4003558"/>
              <a:ext cx="806070" cy="2"/>
              <a:chOff x="1768929" y="2242225"/>
              <a:chExt cx="544286" cy="2"/>
            </a:xfrm>
          </p:grpSpPr>
          <p:cxnSp>
            <p:nvCxnSpPr>
              <p:cNvPr id="1141" name="Straight Arrow Connector 114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2" name="Straight Connector 114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4" name="Group 823"/>
            <p:cNvGrpSpPr/>
            <p:nvPr/>
          </p:nvGrpSpPr>
          <p:grpSpPr>
            <a:xfrm rot="5400000">
              <a:off x="4105634" y="4376113"/>
              <a:ext cx="745090" cy="4"/>
              <a:chOff x="1768929" y="2242225"/>
              <a:chExt cx="544286" cy="2"/>
            </a:xfrm>
          </p:grpSpPr>
          <p:cxnSp>
            <p:nvCxnSpPr>
              <p:cNvPr id="1139" name="Straight Arrow Connector 113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0" name="Straight Connector 113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5" name="Group 824"/>
            <p:cNvGrpSpPr/>
            <p:nvPr/>
          </p:nvGrpSpPr>
          <p:grpSpPr>
            <a:xfrm>
              <a:off x="457200" y="2501028"/>
              <a:ext cx="806070" cy="2"/>
              <a:chOff x="1768929" y="2242225"/>
              <a:chExt cx="544286" cy="2"/>
            </a:xfrm>
          </p:grpSpPr>
          <p:cxnSp>
            <p:nvCxnSpPr>
              <p:cNvPr id="1137" name="Straight Arrow Connector 113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8" name="Straight Connector 113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6" name="Group 825"/>
            <p:cNvGrpSpPr/>
            <p:nvPr/>
          </p:nvGrpSpPr>
          <p:grpSpPr>
            <a:xfrm>
              <a:off x="457200" y="3246083"/>
              <a:ext cx="806070" cy="2"/>
              <a:chOff x="1768929" y="2242225"/>
              <a:chExt cx="544286" cy="2"/>
            </a:xfrm>
          </p:grpSpPr>
          <p:cxnSp>
            <p:nvCxnSpPr>
              <p:cNvPr id="1135" name="Straight Arrow Connector 113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6" name="Straight Connector 113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7" name="Group 826"/>
            <p:cNvGrpSpPr/>
            <p:nvPr/>
          </p:nvGrpSpPr>
          <p:grpSpPr>
            <a:xfrm>
              <a:off x="457200" y="4003555"/>
              <a:ext cx="806070" cy="2"/>
              <a:chOff x="1768929" y="2242225"/>
              <a:chExt cx="544286" cy="2"/>
            </a:xfrm>
          </p:grpSpPr>
          <p:cxnSp>
            <p:nvCxnSpPr>
              <p:cNvPr id="1133" name="Straight Arrow Connector 113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4" name="Straight Connector 113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8" name="Group 827"/>
            <p:cNvGrpSpPr/>
            <p:nvPr/>
          </p:nvGrpSpPr>
          <p:grpSpPr>
            <a:xfrm rot="5400000">
              <a:off x="4910716" y="2133992"/>
              <a:ext cx="745090" cy="4"/>
              <a:chOff x="1768929" y="2242225"/>
              <a:chExt cx="544286" cy="2"/>
            </a:xfrm>
          </p:grpSpPr>
          <p:cxnSp>
            <p:nvCxnSpPr>
              <p:cNvPr id="1131" name="Straight Arrow Connector 113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9" name="Group 828"/>
            <p:cNvGrpSpPr/>
            <p:nvPr/>
          </p:nvGrpSpPr>
          <p:grpSpPr>
            <a:xfrm rot="5400000">
              <a:off x="5727533" y="2143938"/>
              <a:ext cx="745090" cy="4"/>
              <a:chOff x="1768929" y="2242225"/>
              <a:chExt cx="544286" cy="2"/>
            </a:xfrm>
          </p:grpSpPr>
          <p:cxnSp>
            <p:nvCxnSpPr>
              <p:cNvPr id="1129" name="Straight Arrow Connector 112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0" name="Straight Connector 112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0" name="Group 829"/>
            <p:cNvGrpSpPr/>
            <p:nvPr/>
          </p:nvGrpSpPr>
          <p:grpSpPr>
            <a:xfrm rot="5400000">
              <a:off x="6522855" y="2143938"/>
              <a:ext cx="745090" cy="4"/>
              <a:chOff x="1768929" y="2242225"/>
              <a:chExt cx="544286" cy="2"/>
            </a:xfrm>
          </p:grpSpPr>
          <p:cxnSp>
            <p:nvCxnSpPr>
              <p:cNvPr id="1127" name="Straight Arrow Connector 112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8" name="Straight Connector 112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1" name="Group 830"/>
            <p:cNvGrpSpPr/>
            <p:nvPr/>
          </p:nvGrpSpPr>
          <p:grpSpPr>
            <a:xfrm rot="5400000">
              <a:off x="7319547" y="2137443"/>
              <a:ext cx="745090" cy="4"/>
              <a:chOff x="1768929" y="2242225"/>
              <a:chExt cx="544286" cy="2"/>
            </a:xfrm>
          </p:grpSpPr>
          <p:cxnSp>
            <p:nvCxnSpPr>
              <p:cNvPr id="1125" name="Straight Arrow Connector 112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6" name="Straight Connector 112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2" name="Group 831"/>
            <p:cNvGrpSpPr/>
            <p:nvPr/>
          </p:nvGrpSpPr>
          <p:grpSpPr>
            <a:xfrm>
              <a:off x="5280583" y="2504019"/>
              <a:ext cx="806070" cy="2"/>
              <a:chOff x="1768929" y="2242225"/>
              <a:chExt cx="544286" cy="2"/>
            </a:xfrm>
          </p:grpSpPr>
          <p:cxnSp>
            <p:nvCxnSpPr>
              <p:cNvPr id="1123" name="Straight Arrow Connector 112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4" name="Straight Connector 112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3" name="Group 832"/>
            <p:cNvGrpSpPr/>
            <p:nvPr/>
          </p:nvGrpSpPr>
          <p:grpSpPr>
            <a:xfrm>
              <a:off x="6086656" y="2504023"/>
              <a:ext cx="806070" cy="2"/>
              <a:chOff x="1768929" y="2242225"/>
              <a:chExt cx="544286" cy="2"/>
            </a:xfrm>
          </p:grpSpPr>
          <p:cxnSp>
            <p:nvCxnSpPr>
              <p:cNvPr id="1121" name="Straight Arrow Connector 112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Straight Connector 112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4" name="Group 833"/>
            <p:cNvGrpSpPr/>
            <p:nvPr/>
          </p:nvGrpSpPr>
          <p:grpSpPr>
            <a:xfrm>
              <a:off x="6892728" y="2504025"/>
              <a:ext cx="806070" cy="2"/>
              <a:chOff x="1768929" y="2242225"/>
              <a:chExt cx="544286" cy="2"/>
            </a:xfrm>
          </p:grpSpPr>
          <p:cxnSp>
            <p:nvCxnSpPr>
              <p:cNvPr id="1119" name="Straight Arrow Connector 111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Straight Connector 111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5" name="Group 834"/>
            <p:cNvGrpSpPr/>
            <p:nvPr/>
          </p:nvGrpSpPr>
          <p:grpSpPr>
            <a:xfrm>
              <a:off x="7689417" y="2504027"/>
              <a:ext cx="806070" cy="2"/>
              <a:chOff x="1768929" y="2242225"/>
              <a:chExt cx="544286" cy="2"/>
            </a:xfrm>
          </p:grpSpPr>
          <p:cxnSp>
            <p:nvCxnSpPr>
              <p:cNvPr id="1117" name="Straight Arrow Connector 111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6" name="Group 835"/>
            <p:cNvGrpSpPr/>
            <p:nvPr/>
          </p:nvGrpSpPr>
          <p:grpSpPr>
            <a:xfrm rot="5400000">
              <a:off x="4908040" y="2876574"/>
              <a:ext cx="745090" cy="4"/>
              <a:chOff x="1768929" y="2242225"/>
              <a:chExt cx="544286" cy="2"/>
            </a:xfrm>
          </p:grpSpPr>
          <p:cxnSp>
            <p:nvCxnSpPr>
              <p:cNvPr id="1115" name="Straight Arrow Connector 111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7" name="Group 836"/>
            <p:cNvGrpSpPr/>
            <p:nvPr/>
          </p:nvGrpSpPr>
          <p:grpSpPr>
            <a:xfrm rot="5400000">
              <a:off x="5724857" y="2886517"/>
              <a:ext cx="745090" cy="4"/>
              <a:chOff x="1768929" y="2242225"/>
              <a:chExt cx="544286" cy="2"/>
            </a:xfrm>
          </p:grpSpPr>
          <p:cxnSp>
            <p:nvCxnSpPr>
              <p:cNvPr id="1113" name="Straight Arrow Connector 111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4" name="Straight Connector 111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8" name="Group 837"/>
            <p:cNvGrpSpPr/>
            <p:nvPr/>
          </p:nvGrpSpPr>
          <p:grpSpPr>
            <a:xfrm rot="5400000">
              <a:off x="6520179" y="2886517"/>
              <a:ext cx="745090" cy="4"/>
              <a:chOff x="1768929" y="2242225"/>
              <a:chExt cx="544286" cy="2"/>
            </a:xfrm>
          </p:grpSpPr>
          <p:cxnSp>
            <p:nvCxnSpPr>
              <p:cNvPr id="1111" name="Straight Arrow Connector 111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9" name="Group 838"/>
            <p:cNvGrpSpPr/>
            <p:nvPr/>
          </p:nvGrpSpPr>
          <p:grpSpPr>
            <a:xfrm rot="5400000">
              <a:off x="7316872" y="2880024"/>
              <a:ext cx="745090" cy="4"/>
              <a:chOff x="1768929" y="2242225"/>
              <a:chExt cx="544286" cy="2"/>
            </a:xfrm>
          </p:grpSpPr>
          <p:cxnSp>
            <p:nvCxnSpPr>
              <p:cNvPr id="1109" name="Straight Arrow Connector 110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0" name="Group 839"/>
            <p:cNvGrpSpPr/>
            <p:nvPr/>
          </p:nvGrpSpPr>
          <p:grpSpPr>
            <a:xfrm>
              <a:off x="5280583" y="3249074"/>
              <a:ext cx="806070" cy="2"/>
              <a:chOff x="1768929" y="2242225"/>
              <a:chExt cx="544286" cy="2"/>
            </a:xfrm>
          </p:grpSpPr>
          <p:cxnSp>
            <p:nvCxnSpPr>
              <p:cNvPr id="1107" name="Straight Arrow Connector 110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1" name="Group 840"/>
            <p:cNvGrpSpPr/>
            <p:nvPr/>
          </p:nvGrpSpPr>
          <p:grpSpPr>
            <a:xfrm>
              <a:off x="6086656" y="3249076"/>
              <a:ext cx="806070" cy="2"/>
              <a:chOff x="1768929" y="2242225"/>
              <a:chExt cx="544286" cy="2"/>
            </a:xfrm>
          </p:grpSpPr>
          <p:cxnSp>
            <p:nvCxnSpPr>
              <p:cNvPr id="1105" name="Straight Arrow Connector 110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6" name="Straight Connector 110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2" name="Group 841"/>
            <p:cNvGrpSpPr/>
            <p:nvPr/>
          </p:nvGrpSpPr>
          <p:grpSpPr>
            <a:xfrm>
              <a:off x="6892728" y="3249080"/>
              <a:ext cx="806070" cy="2"/>
              <a:chOff x="1768929" y="2242225"/>
              <a:chExt cx="544286" cy="2"/>
            </a:xfrm>
          </p:grpSpPr>
          <p:cxnSp>
            <p:nvCxnSpPr>
              <p:cNvPr id="1103" name="Straight Arrow Connector 110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4" name="Straight Connector 110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3" name="Group 842"/>
            <p:cNvGrpSpPr/>
            <p:nvPr/>
          </p:nvGrpSpPr>
          <p:grpSpPr>
            <a:xfrm>
              <a:off x="7689417" y="3249082"/>
              <a:ext cx="806070" cy="2"/>
              <a:chOff x="1768929" y="2242225"/>
              <a:chExt cx="544286" cy="2"/>
            </a:xfrm>
          </p:grpSpPr>
          <p:cxnSp>
            <p:nvCxnSpPr>
              <p:cNvPr id="1101" name="Straight Arrow Connector 110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2" name="Straight Connector 110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4" name="Group 843"/>
            <p:cNvGrpSpPr/>
            <p:nvPr/>
          </p:nvGrpSpPr>
          <p:grpSpPr>
            <a:xfrm rot="5400000">
              <a:off x="4908040" y="3621629"/>
              <a:ext cx="745090" cy="4"/>
              <a:chOff x="1768929" y="2242225"/>
              <a:chExt cx="544286" cy="2"/>
            </a:xfrm>
          </p:grpSpPr>
          <p:cxnSp>
            <p:nvCxnSpPr>
              <p:cNvPr id="1099" name="Straight Arrow Connector 109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5" name="Group 844"/>
            <p:cNvGrpSpPr/>
            <p:nvPr/>
          </p:nvGrpSpPr>
          <p:grpSpPr>
            <a:xfrm rot="5400000">
              <a:off x="6520179" y="3631573"/>
              <a:ext cx="745090" cy="4"/>
              <a:chOff x="1768929" y="2242225"/>
              <a:chExt cx="544286" cy="2"/>
            </a:xfrm>
          </p:grpSpPr>
          <p:cxnSp>
            <p:nvCxnSpPr>
              <p:cNvPr id="1097" name="Straight Arrow Connector 109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6" name="Group 845"/>
            <p:cNvGrpSpPr/>
            <p:nvPr/>
          </p:nvGrpSpPr>
          <p:grpSpPr>
            <a:xfrm rot="5400000">
              <a:off x="7316872" y="3625078"/>
              <a:ext cx="745090" cy="4"/>
              <a:chOff x="1768929" y="2242225"/>
              <a:chExt cx="544286" cy="2"/>
            </a:xfrm>
          </p:grpSpPr>
          <p:cxnSp>
            <p:nvCxnSpPr>
              <p:cNvPr id="1095" name="Straight Arrow Connector 109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7" name="Group 846"/>
            <p:cNvGrpSpPr/>
            <p:nvPr/>
          </p:nvGrpSpPr>
          <p:grpSpPr>
            <a:xfrm>
              <a:off x="6892728" y="4006551"/>
              <a:ext cx="806070" cy="2"/>
              <a:chOff x="1768929" y="2242225"/>
              <a:chExt cx="544286" cy="2"/>
            </a:xfrm>
          </p:grpSpPr>
          <p:cxnSp>
            <p:nvCxnSpPr>
              <p:cNvPr id="1093" name="Straight Arrow Connector 109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8" name="Group 847"/>
            <p:cNvGrpSpPr/>
            <p:nvPr/>
          </p:nvGrpSpPr>
          <p:grpSpPr>
            <a:xfrm>
              <a:off x="7689417" y="4006553"/>
              <a:ext cx="806070" cy="2"/>
              <a:chOff x="1768929" y="2242225"/>
              <a:chExt cx="544286" cy="2"/>
            </a:xfrm>
          </p:grpSpPr>
          <p:cxnSp>
            <p:nvCxnSpPr>
              <p:cNvPr id="1091" name="Straight Arrow Connector 109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2" name="Straight Connector 109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9" name="Group 848"/>
            <p:cNvGrpSpPr/>
            <p:nvPr/>
          </p:nvGrpSpPr>
          <p:grpSpPr>
            <a:xfrm rot="5400000">
              <a:off x="4908040" y="4379100"/>
              <a:ext cx="745090" cy="4"/>
              <a:chOff x="1768929" y="2242225"/>
              <a:chExt cx="544286" cy="2"/>
            </a:xfrm>
          </p:grpSpPr>
          <p:cxnSp>
            <p:nvCxnSpPr>
              <p:cNvPr id="1089" name="Straight Arrow Connector 108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0" name="Straight Connector 108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0" name="Group 849"/>
            <p:cNvGrpSpPr/>
            <p:nvPr/>
          </p:nvGrpSpPr>
          <p:grpSpPr>
            <a:xfrm rot="5400000">
              <a:off x="6520179" y="4389044"/>
              <a:ext cx="745090" cy="4"/>
              <a:chOff x="1768929" y="2242225"/>
              <a:chExt cx="544286" cy="2"/>
            </a:xfrm>
          </p:grpSpPr>
          <p:cxnSp>
            <p:nvCxnSpPr>
              <p:cNvPr id="1087" name="Straight Arrow Connector 108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Straight Connector 108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1" name="Group 850"/>
            <p:cNvGrpSpPr/>
            <p:nvPr/>
          </p:nvGrpSpPr>
          <p:grpSpPr>
            <a:xfrm rot="5400000">
              <a:off x="7316872" y="4382551"/>
              <a:ext cx="745090" cy="4"/>
              <a:chOff x="1768929" y="2242225"/>
              <a:chExt cx="544286" cy="2"/>
            </a:xfrm>
          </p:grpSpPr>
          <p:cxnSp>
            <p:nvCxnSpPr>
              <p:cNvPr id="1085" name="Straight Arrow Connector 108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2" name="Group 851"/>
            <p:cNvGrpSpPr/>
            <p:nvPr/>
          </p:nvGrpSpPr>
          <p:grpSpPr>
            <a:xfrm>
              <a:off x="1269690" y="4745473"/>
              <a:ext cx="806070" cy="2"/>
              <a:chOff x="1768929" y="2242225"/>
              <a:chExt cx="544286" cy="2"/>
            </a:xfrm>
          </p:grpSpPr>
          <p:cxnSp>
            <p:nvCxnSpPr>
              <p:cNvPr id="1083" name="Straight Arrow Connector 108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Straight Connector 108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3" name="Group 852"/>
            <p:cNvGrpSpPr/>
            <p:nvPr/>
          </p:nvGrpSpPr>
          <p:grpSpPr>
            <a:xfrm>
              <a:off x="2075762" y="4745477"/>
              <a:ext cx="806070" cy="2"/>
              <a:chOff x="1768929" y="2242225"/>
              <a:chExt cx="544286" cy="2"/>
            </a:xfrm>
          </p:grpSpPr>
          <p:cxnSp>
            <p:nvCxnSpPr>
              <p:cNvPr id="1081" name="Straight Arrow Connector 108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Straight Connector 108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4" name="Group 853"/>
            <p:cNvGrpSpPr/>
            <p:nvPr/>
          </p:nvGrpSpPr>
          <p:grpSpPr>
            <a:xfrm>
              <a:off x="2881835" y="4745479"/>
              <a:ext cx="806070" cy="2"/>
              <a:chOff x="1768929" y="2242225"/>
              <a:chExt cx="544286" cy="2"/>
            </a:xfrm>
          </p:grpSpPr>
          <p:cxnSp>
            <p:nvCxnSpPr>
              <p:cNvPr id="1079" name="Straight Arrow Connector 107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Straight Connector 107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5" name="Group 854"/>
            <p:cNvGrpSpPr/>
            <p:nvPr/>
          </p:nvGrpSpPr>
          <p:grpSpPr>
            <a:xfrm>
              <a:off x="3678524" y="4745480"/>
              <a:ext cx="806070" cy="2"/>
              <a:chOff x="1768929" y="2242225"/>
              <a:chExt cx="544286" cy="2"/>
            </a:xfrm>
          </p:grpSpPr>
          <p:cxnSp>
            <p:nvCxnSpPr>
              <p:cNvPr id="1077" name="Straight Arrow Connector 107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Straight Connector 107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6" name="Group 855"/>
            <p:cNvGrpSpPr/>
            <p:nvPr/>
          </p:nvGrpSpPr>
          <p:grpSpPr>
            <a:xfrm rot="5400000">
              <a:off x="897147" y="5118027"/>
              <a:ext cx="745090" cy="4"/>
              <a:chOff x="1768929" y="2242225"/>
              <a:chExt cx="544286" cy="2"/>
            </a:xfrm>
          </p:grpSpPr>
          <p:cxnSp>
            <p:nvCxnSpPr>
              <p:cNvPr id="1075" name="Straight Arrow Connector 107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6" name="Straight Connector 107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7" name="Group 856"/>
            <p:cNvGrpSpPr/>
            <p:nvPr/>
          </p:nvGrpSpPr>
          <p:grpSpPr>
            <a:xfrm rot="5400000">
              <a:off x="1713964" y="5127971"/>
              <a:ext cx="745090" cy="4"/>
              <a:chOff x="1768929" y="2242225"/>
              <a:chExt cx="544286" cy="2"/>
            </a:xfrm>
          </p:grpSpPr>
          <p:cxnSp>
            <p:nvCxnSpPr>
              <p:cNvPr id="1073" name="Straight Arrow Connector 107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4" name="Straight Connector 107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8" name="Group 857"/>
            <p:cNvGrpSpPr/>
            <p:nvPr/>
          </p:nvGrpSpPr>
          <p:grpSpPr>
            <a:xfrm rot="5400000">
              <a:off x="2509286" y="5127971"/>
              <a:ext cx="745090" cy="4"/>
              <a:chOff x="1768929" y="2242225"/>
              <a:chExt cx="544286" cy="2"/>
            </a:xfrm>
          </p:grpSpPr>
          <p:cxnSp>
            <p:nvCxnSpPr>
              <p:cNvPr id="1071" name="Straight Arrow Connector 107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2" name="Straight Connector 107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9" name="Group 858"/>
            <p:cNvGrpSpPr/>
            <p:nvPr/>
          </p:nvGrpSpPr>
          <p:grpSpPr>
            <a:xfrm rot="5400000">
              <a:off x="3305979" y="5121478"/>
              <a:ext cx="745090" cy="4"/>
              <a:chOff x="1768929" y="2242225"/>
              <a:chExt cx="544286" cy="2"/>
            </a:xfrm>
          </p:grpSpPr>
          <p:cxnSp>
            <p:nvCxnSpPr>
              <p:cNvPr id="1069" name="Straight Arrow Connector 106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0" name="Straight Connector 106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0" name="Group 859"/>
            <p:cNvGrpSpPr/>
            <p:nvPr/>
          </p:nvGrpSpPr>
          <p:grpSpPr>
            <a:xfrm>
              <a:off x="4481920" y="4743008"/>
              <a:ext cx="806070" cy="2"/>
              <a:chOff x="1768929" y="2242225"/>
              <a:chExt cx="544286" cy="2"/>
            </a:xfrm>
          </p:grpSpPr>
          <p:cxnSp>
            <p:nvCxnSpPr>
              <p:cNvPr id="1067" name="Straight Arrow Connector 106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Straight Connector 106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1" name="Group 860"/>
            <p:cNvGrpSpPr/>
            <p:nvPr/>
          </p:nvGrpSpPr>
          <p:grpSpPr>
            <a:xfrm rot="5400000">
              <a:off x="4109377" y="5115563"/>
              <a:ext cx="745090" cy="4"/>
              <a:chOff x="1768929" y="2242225"/>
              <a:chExt cx="544286" cy="2"/>
            </a:xfrm>
          </p:grpSpPr>
          <p:cxnSp>
            <p:nvCxnSpPr>
              <p:cNvPr id="1065" name="Straight Arrow Connector 106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Straight Connector 106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2" name="Group 861"/>
            <p:cNvGrpSpPr/>
            <p:nvPr/>
          </p:nvGrpSpPr>
          <p:grpSpPr>
            <a:xfrm>
              <a:off x="460943" y="4743005"/>
              <a:ext cx="806070" cy="2"/>
              <a:chOff x="1768929" y="2242225"/>
              <a:chExt cx="544286" cy="2"/>
            </a:xfrm>
          </p:grpSpPr>
          <p:cxnSp>
            <p:nvCxnSpPr>
              <p:cNvPr id="1063" name="Straight Arrow Connector 106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4" name="Straight Connector 106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3" name="Group 862"/>
            <p:cNvGrpSpPr/>
            <p:nvPr/>
          </p:nvGrpSpPr>
          <p:grpSpPr>
            <a:xfrm>
              <a:off x="5284327" y="4745996"/>
              <a:ext cx="806070" cy="2"/>
              <a:chOff x="1768929" y="2242225"/>
              <a:chExt cx="544286" cy="2"/>
            </a:xfrm>
          </p:grpSpPr>
          <p:cxnSp>
            <p:nvCxnSpPr>
              <p:cNvPr id="1061" name="Straight Arrow Connector 106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2" name="Straight Connector 106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4" name="Group 863"/>
            <p:cNvGrpSpPr/>
            <p:nvPr/>
          </p:nvGrpSpPr>
          <p:grpSpPr>
            <a:xfrm>
              <a:off x="6090399" y="4745999"/>
              <a:ext cx="806070" cy="2"/>
              <a:chOff x="1768929" y="2242225"/>
              <a:chExt cx="544286" cy="2"/>
            </a:xfrm>
          </p:grpSpPr>
          <p:cxnSp>
            <p:nvCxnSpPr>
              <p:cNvPr id="1059" name="Straight Arrow Connector 105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0" name="Straight Connector 105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5" name="Group 864"/>
            <p:cNvGrpSpPr/>
            <p:nvPr/>
          </p:nvGrpSpPr>
          <p:grpSpPr>
            <a:xfrm>
              <a:off x="6896471" y="4746001"/>
              <a:ext cx="806070" cy="2"/>
              <a:chOff x="1768929" y="2242225"/>
              <a:chExt cx="544286" cy="2"/>
            </a:xfrm>
          </p:grpSpPr>
          <p:cxnSp>
            <p:nvCxnSpPr>
              <p:cNvPr id="1057" name="Straight Arrow Connector 105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8" name="Straight Connector 105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6" name="Group 865"/>
            <p:cNvGrpSpPr/>
            <p:nvPr/>
          </p:nvGrpSpPr>
          <p:grpSpPr>
            <a:xfrm>
              <a:off x="7693161" y="4746003"/>
              <a:ext cx="806070" cy="2"/>
              <a:chOff x="1768929" y="2242225"/>
              <a:chExt cx="544286" cy="2"/>
            </a:xfrm>
          </p:grpSpPr>
          <p:cxnSp>
            <p:nvCxnSpPr>
              <p:cNvPr id="1055" name="Straight Arrow Connector 105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6" name="Straight Connector 105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7" name="Group 866"/>
            <p:cNvGrpSpPr/>
            <p:nvPr/>
          </p:nvGrpSpPr>
          <p:grpSpPr>
            <a:xfrm rot="5400000">
              <a:off x="4911783" y="5118550"/>
              <a:ext cx="745090" cy="4"/>
              <a:chOff x="1768929" y="2242225"/>
              <a:chExt cx="544286" cy="2"/>
            </a:xfrm>
          </p:grpSpPr>
          <p:cxnSp>
            <p:nvCxnSpPr>
              <p:cNvPr id="1053" name="Straight Arrow Connector 105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4" name="Straight Connector 105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8" name="Group 867"/>
            <p:cNvGrpSpPr/>
            <p:nvPr/>
          </p:nvGrpSpPr>
          <p:grpSpPr>
            <a:xfrm rot="5400000">
              <a:off x="5728600" y="5128494"/>
              <a:ext cx="745090" cy="4"/>
              <a:chOff x="1768929" y="2242225"/>
              <a:chExt cx="544286" cy="2"/>
            </a:xfrm>
          </p:grpSpPr>
          <p:cxnSp>
            <p:nvCxnSpPr>
              <p:cNvPr id="1051" name="Straight Arrow Connector 105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2" name="Straight Connector 105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9" name="Group 868"/>
            <p:cNvGrpSpPr/>
            <p:nvPr/>
          </p:nvGrpSpPr>
          <p:grpSpPr>
            <a:xfrm rot="5400000">
              <a:off x="6523922" y="5128494"/>
              <a:ext cx="745090" cy="4"/>
              <a:chOff x="1768929" y="2242225"/>
              <a:chExt cx="544286" cy="2"/>
            </a:xfrm>
          </p:grpSpPr>
          <p:cxnSp>
            <p:nvCxnSpPr>
              <p:cNvPr id="1049" name="Straight Arrow Connector 104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0" name="Straight Connector 104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0" name="Group 869"/>
            <p:cNvGrpSpPr/>
            <p:nvPr/>
          </p:nvGrpSpPr>
          <p:grpSpPr>
            <a:xfrm rot="5400000">
              <a:off x="7320616" y="5122001"/>
              <a:ext cx="745090" cy="4"/>
              <a:chOff x="1768929" y="2242225"/>
              <a:chExt cx="544286" cy="2"/>
            </a:xfrm>
          </p:grpSpPr>
          <p:cxnSp>
            <p:nvCxnSpPr>
              <p:cNvPr id="1047" name="Straight Arrow Connector 104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8" name="Straight Connector 104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1" name="Group 870"/>
            <p:cNvGrpSpPr/>
            <p:nvPr/>
          </p:nvGrpSpPr>
          <p:grpSpPr>
            <a:xfrm>
              <a:off x="1266678" y="5496739"/>
              <a:ext cx="806070" cy="2"/>
              <a:chOff x="1768929" y="2242225"/>
              <a:chExt cx="544286" cy="2"/>
            </a:xfrm>
          </p:grpSpPr>
          <p:cxnSp>
            <p:nvCxnSpPr>
              <p:cNvPr id="1045" name="Straight Arrow Connector 104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6" name="Straight Connector 104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2" name="Group 871"/>
            <p:cNvGrpSpPr/>
            <p:nvPr/>
          </p:nvGrpSpPr>
          <p:grpSpPr>
            <a:xfrm>
              <a:off x="2072750" y="5496743"/>
              <a:ext cx="806070" cy="2"/>
              <a:chOff x="1768929" y="2242225"/>
              <a:chExt cx="544286" cy="2"/>
            </a:xfrm>
          </p:grpSpPr>
          <p:cxnSp>
            <p:nvCxnSpPr>
              <p:cNvPr id="1043" name="Straight Arrow Connector 104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4" name="Straight Connector 104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3" name="Group 872"/>
            <p:cNvGrpSpPr/>
            <p:nvPr/>
          </p:nvGrpSpPr>
          <p:grpSpPr>
            <a:xfrm>
              <a:off x="2878822" y="5496745"/>
              <a:ext cx="806070" cy="2"/>
              <a:chOff x="1768929" y="2242225"/>
              <a:chExt cx="544286" cy="2"/>
            </a:xfrm>
          </p:grpSpPr>
          <p:cxnSp>
            <p:nvCxnSpPr>
              <p:cNvPr id="1041" name="Straight Arrow Connector 104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2" name="Straight Connector 104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4" name="Group 873"/>
            <p:cNvGrpSpPr/>
            <p:nvPr/>
          </p:nvGrpSpPr>
          <p:grpSpPr>
            <a:xfrm>
              <a:off x="3675512" y="5496747"/>
              <a:ext cx="806070" cy="2"/>
              <a:chOff x="1768929" y="2242225"/>
              <a:chExt cx="544286" cy="2"/>
            </a:xfrm>
          </p:grpSpPr>
          <p:cxnSp>
            <p:nvCxnSpPr>
              <p:cNvPr id="1039" name="Straight Arrow Connector 103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" name="Straight Connector 103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5" name="Group 874"/>
            <p:cNvGrpSpPr/>
            <p:nvPr/>
          </p:nvGrpSpPr>
          <p:grpSpPr>
            <a:xfrm rot="5400000">
              <a:off x="894135" y="5869294"/>
              <a:ext cx="745090" cy="4"/>
              <a:chOff x="1768929" y="2242225"/>
              <a:chExt cx="544286" cy="2"/>
            </a:xfrm>
          </p:grpSpPr>
          <p:cxnSp>
            <p:nvCxnSpPr>
              <p:cNvPr id="1037" name="Straight Arrow Connector 103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" name="Straight Connector 103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6" name="Group 875"/>
            <p:cNvGrpSpPr/>
            <p:nvPr/>
          </p:nvGrpSpPr>
          <p:grpSpPr>
            <a:xfrm rot="5400000">
              <a:off x="1710951" y="5879237"/>
              <a:ext cx="745090" cy="4"/>
              <a:chOff x="1768929" y="2242225"/>
              <a:chExt cx="544286" cy="2"/>
            </a:xfrm>
          </p:grpSpPr>
          <p:cxnSp>
            <p:nvCxnSpPr>
              <p:cNvPr id="1035" name="Straight Arrow Connector 103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" name="Straight Connector 103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7" name="Group 876"/>
            <p:cNvGrpSpPr/>
            <p:nvPr/>
          </p:nvGrpSpPr>
          <p:grpSpPr>
            <a:xfrm rot="5400000">
              <a:off x="2506273" y="5879237"/>
              <a:ext cx="745090" cy="4"/>
              <a:chOff x="1768929" y="2242225"/>
              <a:chExt cx="544286" cy="2"/>
            </a:xfrm>
          </p:grpSpPr>
          <p:cxnSp>
            <p:nvCxnSpPr>
              <p:cNvPr id="1033" name="Straight Arrow Connector 103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" name="Straight Connector 103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8" name="Group 877"/>
            <p:cNvGrpSpPr/>
            <p:nvPr/>
          </p:nvGrpSpPr>
          <p:grpSpPr>
            <a:xfrm rot="5400000">
              <a:off x="3302967" y="5872744"/>
              <a:ext cx="745090" cy="4"/>
              <a:chOff x="1768929" y="2242225"/>
              <a:chExt cx="544286" cy="2"/>
            </a:xfrm>
          </p:grpSpPr>
          <p:cxnSp>
            <p:nvCxnSpPr>
              <p:cNvPr id="1031" name="Straight Arrow Connector 103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" name="Straight Connector 103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9" name="Group 878"/>
            <p:cNvGrpSpPr/>
            <p:nvPr/>
          </p:nvGrpSpPr>
          <p:grpSpPr>
            <a:xfrm>
              <a:off x="4478908" y="5494275"/>
              <a:ext cx="806070" cy="2"/>
              <a:chOff x="1768929" y="2242225"/>
              <a:chExt cx="544286" cy="2"/>
            </a:xfrm>
          </p:grpSpPr>
          <p:cxnSp>
            <p:nvCxnSpPr>
              <p:cNvPr id="1029" name="Straight Arrow Connector 102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" name="Straight Connector 102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0" name="Group 879"/>
            <p:cNvGrpSpPr/>
            <p:nvPr/>
          </p:nvGrpSpPr>
          <p:grpSpPr>
            <a:xfrm rot="5400000">
              <a:off x="4106365" y="5866829"/>
              <a:ext cx="745090" cy="4"/>
              <a:chOff x="1768929" y="2242225"/>
              <a:chExt cx="544286" cy="2"/>
            </a:xfrm>
          </p:grpSpPr>
          <p:cxnSp>
            <p:nvCxnSpPr>
              <p:cNvPr id="1027" name="Straight Arrow Connector 102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Straight Connector 102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1" name="Group 880"/>
            <p:cNvGrpSpPr/>
            <p:nvPr/>
          </p:nvGrpSpPr>
          <p:grpSpPr>
            <a:xfrm>
              <a:off x="457931" y="5494271"/>
              <a:ext cx="806070" cy="2"/>
              <a:chOff x="1768929" y="2242225"/>
              <a:chExt cx="544286" cy="2"/>
            </a:xfrm>
          </p:grpSpPr>
          <p:cxnSp>
            <p:nvCxnSpPr>
              <p:cNvPr id="1025" name="Straight Arrow Connector 102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" name="Straight Connector 102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2" name="Group 881"/>
            <p:cNvGrpSpPr/>
            <p:nvPr/>
          </p:nvGrpSpPr>
          <p:grpSpPr>
            <a:xfrm>
              <a:off x="5281314" y="5497262"/>
              <a:ext cx="806070" cy="2"/>
              <a:chOff x="1768929" y="2242225"/>
              <a:chExt cx="544286" cy="2"/>
            </a:xfrm>
          </p:grpSpPr>
          <p:cxnSp>
            <p:nvCxnSpPr>
              <p:cNvPr id="1023" name="Straight Arrow Connector 102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Straight Connector 102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3" name="Group 882"/>
            <p:cNvGrpSpPr/>
            <p:nvPr/>
          </p:nvGrpSpPr>
          <p:grpSpPr>
            <a:xfrm>
              <a:off x="6087386" y="5497266"/>
              <a:ext cx="806070" cy="2"/>
              <a:chOff x="1768929" y="2242225"/>
              <a:chExt cx="544286" cy="2"/>
            </a:xfrm>
          </p:grpSpPr>
          <p:cxnSp>
            <p:nvCxnSpPr>
              <p:cNvPr id="1021" name="Straight Arrow Connector 102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2" name="Straight Connector 102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4" name="Group 883"/>
            <p:cNvGrpSpPr/>
            <p:nvPr/>
          </p:nvGrpSpPr>
          <p:grpSpPr>
            <a:xfrm>
              <a:off x="6893459" y="5497268"/>
              <a:ext cx="806070" cy="2"/>
              <a:chOff x="1768929" y="2242225"/>
              <a:chExt cx="544286" cy="2"/>
            </a:xfrm>
          </p:grpSpPr>
          <p:cxnSp>
            <p:nvCxnSpPr>
              <p:cNvPr id="1019" name="Straight Arrow Connector 101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0" name="Straight Connector 101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5" name="Group 884"/>
            <p:cNvGrpSpPr/>
            <p:nvPr/>
          </p:nvGrpSpPr>
          <p:grpSpPr>
            <a:xfrm>
              <a:off x="7690148" y="5497269"/>
              <a:ext cx="806070" cy="2"/>
              <a:chOff x="1768929" y="2242225"/>
              <a:chExt cx="544286" cy="2"/>
            </a:xfrm>
          </p:grpSpPr>
          <p:cxnSp>
            <p:nvCxnSpPr>
              <p:cNvPr id="1017" name="Straight Arrow Connector 101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8" name="Straight Connector 101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6" name="Group 885"/>
            <p:cNvGrpSpPr/>
            <p:nvPr/>
          </p:nvGrpSpPr>
          <p:grpSpPr>
            <a:xfrm rot="5400000">
              <a:off x="4908771" y="5869816"/>
              <a:ext cx="745090" cy="4"/>
              <a:chOff x="1768929" y="2242225"/>
              <a:chExt cx="544286" cy="2"/>
            </a:xfrm>
          </p:grpSpPr>
          <p:cxnSp>
            <p:nvCxnSpPr>
              <p:cNvPr id="1015" name="Straight Arrow Connector 101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6" name="Straight Connector 101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7" name="Group 886"/>
            <p:cNvGrpSpPr/>
            <p:nvPr/>
          </p:nvGrpSpPr>
          <p:grpSpPr>
            <a:xfrm rot="5400000">
              <a:off x="5725588" y="5879760"/>
              <a:ext cx="745090" cy="4"/>
              <a:chOff x="1768929" y="2242225"/>
              <a:chExt cx="544286" cy="2"/>
            </a:xfrm>
          </p:grpSpPr>
          <p:cxnSp>
            <p:nvCxnSpPr>
              <p:cNvPr id="1013" name="Straight Arrow Connector 101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8" name="Group 887"/>
            <p:cNvGrpSpPr/>
            <p:nvPr/>
          </p:nvGrpSpPr>
          <p:grpSpPr>
            <a:xfrm rot="5400000">
              <a:off x="6520910" y="5879760"/>
              <a:ext cx="745090" cy="4"/>
              <a:chOff x="1768929" y="2242225"/>
              <a:chExt cx="544286" cy="2"/>
            </a:xfrm>
          </p:grpSpPr>
          <p:cxnSp>
            <p:nvCxnSpPr>
              <p:cNvPr id="1011" name="Straight Arrow Connector 101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01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9" name="Group 888"/>
            <p:cNvGrpSpPr/>
            <p:nvPr/>
          </p:nvGrpSpPr>
          <p:grpSpPr>
            <a:xfrm rot="5400000">
              <a:off x="7317603" y="5873267"/>
              <a:ext cx="745090" cy="4"/>
              <a:chOff x="1768929" y="2242225"/>
              <a:chExt cx="544286" cy="2"/>
            </a:xfrm>
          </p:grpSpPr>
          <p:cxnSp>
            <p:nvCxnSpPr>
              <p:cNvPr id="1009" name="Straight Arrow Connector 100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Straight Connector 100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0" name="Group 889"/>
            <p:cNvGrpSpPr/>
            <p:nvPr/>
          </p:nvGrpSpPr>
          <p:grpSpPr>
            <a:xfrm rot="5400000">
              <a:off x="5723731" y="3642960"/>
              <a:ext cx="745090" cy="4"/>
              <a:chOff x="1768929" y="2242225"/>
              <a:chExt cx="544286" cy="2"/>
            </a:xfrm>
          </p:grpSpPr>
          <p:cxnSp>
            <p:nvCxnSpPr>
              <p:cNvPr id="1007" name="Straight Arrow Connector 100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Straight Connector 100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1" name="Group 890"/>
            <p:cNvGrpSpPr/>
            <p:nvPr/>
          </p:nvGrpSpPr>
          <p:grpSpPr>
            <a:xfrm>
              <a:off x="5276781" y="4003041"/>
              <a:ext cx="806070" cy="2"/>
              <a:chOff x="1768929" y="2242225"/>
              <a:chExt cx="544286" cy="2"/>
            </a:xfrm>
          </p:grpSpPr>
          <p:cxnSp>
            <p:nvCxnSpPr>
              <p:cNvPr id="1005" name="Straight Arrow Connector 100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00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2" name="Group 891"/>
            <p:cNvGrpSpPr/>
            <p:nvPr/>
          </p:nvGrpSpPr>
          <p:grpSpPr>
            <a:xfrm>
              <a:off x="6082854" y="4003045"/>
              <a:ext cx="806070" cy="2"/>
              <a:chOff x="1768929" y="2242225"/>
              <a:chExt cx="544286" cy="2"/>
            </a:xfrm>
          </p:grpSpPr>
          <p:cxnSp>
            <p:nvCxnSpPr>
              <p:cNvPr id="1003" name="Straight Arrow Connector 100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3" name="Group 892"/>
            <p:cNvGrpSpPr/>
            <p:nvPr/>
          </p:nvGrpSpPr>
          <p:grpSpPr>
            <a:xfrm rot="5400000">
              <a:off x="5721055" y="4385540"/>
              <a:ext cx="745090" cy="4"/>
              <a:chOff x="1768929" y="2242225"/>
              <a:chExt cx="544286" cy="2"/>
            </a:xfrm>
          </p:grpSpPr>
          <p:cxnSp>
            <p:nvCxnSpPr>
              <p:cNvPr id="1001" name="Straight Arrow Connector 100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2" name="Straight Connector 100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4" name="Group 893"/>
            <p:cNvGrpSpPr/>
            <p:nvPr/>
          </p:nvGrpSpPr>
          <p:grpSpPr>
            <a:xfrm>
              <a:off x="2875969" y="3259030"/>
              <a:ext cx="4792" cy="759989"/>
              <a:chOff x="2875969" y="3259030"/>
              <a:chExt cx="4792" cy="759989"/>
            </a:xfrm>
          </p:grpSpPr>
          <p:cxnSp>
            <p:nvCxnSpPr>
              <p:cNvPr id="999" name="Straight Arrow Connector 998"/>
              <p:cNvCxnSpPr/>
              <p:nvPr/>
            </p:nvCxnSpPr>
            <p:spPr>
              <a:xfrm>
                <a:off x="2875969" y="3259030"/>
                <a:ext cx="0" cy="398463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0" name="Straight Connector 999"/>
              <p:cNvCxnSpPr/>
              <p:nvPr/>
            </p:nvCxnSpPr>
            <p:spPr>
              <a:xfrm>
                <a:off x="2878804" y="3635319"/>
                <a:ext cx="1957" cy="38370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5" name="Group 894"/>
            <p:cNvGrpSpPr/>
            <p:nvPr/>
          </p:nvGrpSpPr>
          <p:grpSpPr>
            <a:xfrm>
              <a:off x="2067939" y="4006553"/>
              <a:ext cx="806070" cy="2"/>
              <a:chOff x="1768929" y="2242225"/>
              <a:chExt cx="544286" cy="2"/>
            </a:xfrm>
          </p:grpSpPr>
          <p:cxnSp>
            <p:nvCxnSpPr>
              <p:cNvPr id="997" name="Straight Arrow Connector 99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Straight Connector 99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6" name="Group 895"/>
            <p:cNvGrpSpPr/>
            <p:nvPr/>
          </p:nvGrpSpPr>
          <p:grpSpPr>
            <a:xfrm>
              <a:off x="2874012" y="4006557"/>
              <a:ext cx="806070" cy="2"/>
              <a:chOff x="1768929" y="2242225"/>
              <a:chExt cx="544286" cy="2"/>
            </a:xfrm>
          </p:grpSpPr>
          <p:cxnSp>
            <p:nvCxnSpPr>
              <p:cNvPr id="995" name="Straight Arrow Connector 99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6" name="Straight Connector 99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7" name="Group 896"/>
            <p:cNvGrpSpPr/>
            <p:nvPr/>
          </p:nvGrpSpPr>
          <p:grpSpPr>
            <a:xfrm rot="5400000">
              <a:off x="2507421" y="4389052"/>
              <a:ext cx="745090" cy="4"/>
              <a:chOff x="1768929" y="2242225"/>
              <a:chExt cx="544286" cy="2"/>
            </a:xfrm>
          </p:grpSpPr>
          <p:cxnSp>
            <p:nvCxnSpPr>
              <p:cNvPr id="993" name="Straight Arrow Connector 99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12700" cmpd="sng">
                <a:solidFill>
                  <a:srgbClr val="0000FF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4" name="Straight Connector 99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127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8" name="Straight Arrow Connector 897"/>
            <p:cNvCxnSpPr/>
            <p:nvPr/>
          </p:nvCxnSpPr>
          <p:spPr>
            <a:xfrm>
              <a:off x="464245" y="2116755"/>
              <a:ext cx="7983002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9" name="Straight Arrow Connector 898"/>
            <p:cNvCxnSpPr/>
            <p:nvPr/>
          </p:nvCxnSpPr>
          <p:spPr>
            <a:xfrm>
              <a:off x="457931" y="5868464"/>
              <a:ext cx="8038287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0" name="Straight Arrow Connector 899"/>
            <p:cNvCxnSpPr/>
            <p:nvPr/>
          </p:nvCxnSpPr>
          <p:spPr>
            <a:xfrm>
              <a:off x="857425" y="1761449"/>
              <a:ext cx="0" cy="447442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1" name="Straight Arrow Connector 900"/>
            <p:cNvCxnSpPr/>
            <p:nvPr/>
          </p:nvCxnSpPr>
          <p:spPr>
            <a:xfrm>
              <a:off x="1679082" y="1772798"/>
              <a:ext cx="0" cy="447442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2" name="Straight Arrow Connector 901"/>
            <p:cNvCxnSpPr/>
            <p:nvPr/>
          </p:nvCxnSpPr>
          <p:spPr>
            <a:xfrm>
              <a:off x="8096502" y="1771395"/>
              <a:ext cx="0" cy="447442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3" name="Straight Arrow Connector 902"/>
            <p:cNvCxnSpPr/>
            <p:nvPr/>
          </p:nvCxnSpPr>
          <p:spPr>
            <a:xfrm>
              <a:off x="7299813" y="1771395"/>
              <a:ext cx="0" cy="447442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4" name="Straight Arrow Connector 903"/>
            <p:cNvCxnSpPr/>
            <p:nvPr/>
          </p:nvCxnSpPr>
          <p:spPr>
            <a:xfrm>
              <a:off x="6884963" y="2876542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5" name="Straight Arrow Connector 904"/>
            <p:cNvCxnSpPr/>
            <p:nvPr/>
          </p:nvCxnSpPr>
          <p:spPr>
            <a:xfrm>
              <a:off x="2091804" y="2876542"/>
              <a:ext cx="2386372" cy="1936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6" name="Straight Arrow Connector 905"/>
            <p:cNvCxnSpPr/>
            <p:nvPr/>
          </p:nvCxnSpPr>
          <p:spPr>
            <a:xfrm>
              <a:off x="4496908" y="2879679"/>
              <a:ext cx="2386372" cy="193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7" name="Straight Arrow Connector 906"/>
            <p:cNvCxnSpPr/>
            <p:nvPr/>
          </p:nvCxnSpPr>
          <p:spPr>
            <a:xfrm>
              <a:off x="460721" y="3622386"/>
              <a:ext cx="1221536" cy="487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8" name="Straight Arrow Connector 907"/>
            <p:cNvCxnSpPr/>
            <p:nvPr/>
          </p:nvCxnSpPr>
          <p:spPr>
            <a:xfrm>
              <a:off x="6886646" y="3622386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9" name="Straight Arrow Connector 908"/>
            <p:cNvCxnSpPr/>
            <p:nvPr/>
          </p:nvCxnSpPr>
          <p:spPr>
            <a:xfrm>
              <a:off x="2093487" y="3622386"/>
              <a:ext cx="2386372" cy="1936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0" name="Straight Arrow Connector 909"/>
            <p:cNvCxnSpPr/>
            <p:nvPr/>
          </p:nvCxnSpPr>
          <p:spPr>
            <a:xfrm>
              <a:off x="4498591" y="3625523"/>
              <a:ext cx="2386372" cy="193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1" name="Straight Arrow Connector 910"/>
            <p:cNvCxnSpPr/>
            <p:nvPr/>
          </p:nvCxnSpPr>
          <p:spPr>
            <a:xfrm>
              <a:off x="462562" y="4392798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2" name="Straight Arrow Connector 911"/>
            <p:cNvCxnSpPr/>
            <p:nvPr/>
          </p:nvCxnSpPr>
          <p:spPr>
            <a:xfrm>
              <a:off x="6888487" y="4392798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3" name="Straight Arrow Connector 912"/>
            <p:cNvCxnSpPr/>
            <p:nvPr/>
          </p:nvCxnSpPr>
          <p:spPr>
            <a:xfrm>
              <a:off x="2095328" y="4392798"/>
              <a:ext cx="2386372" cy="1936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4" name="Straight Arrow Connector 913"/>
            <p:cNvCxnSpPr/>
            <p:nvPr/>
          </p:nvCxnSpPr>
          <p:spPr>
            <a:xfrm>
              <a:off x="4500432" y="4395935"/>
              <a:ext cx="2386372" cy="193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5" name="Straight Arrow Connector 914"/>
            <p:cNvCxnSpPr/>
            <p:nvPr/>
          </p:nvCxnSpPr>
          <p:spPr>
            <a:xfrm>
              <a:off x="464245" y="5133660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6" name="Straight Arrow Connector 915"/>
            <p:cNvCxnSpPr/>
            <p:nvPr/>
          </p:nvCxnSpPr>
          <p:spPr>
            <a:xfrm>
              <a:off x="6890170" y="5133660"/>
              <a:ext cx="1608901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7" name="Straight Arrow Connector 916"/>
            <p:cNvCxnSpPr/>
            <p:nvPr/>
          </p:nvCxnSpPr>
          <p:spPr>
            <a:xfrm>
              <a:off x="2097011" y="5133660"/>
              <a:ext cx="2386372" cy="1936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8" name="Straight Arrow Connector 917"/>
            <p:cNvCxnSpPr/>
            <p:nvPr/>
          </p:nvCxnSpPr>
          <p:spPr>
            <a:xfrm>
              <a:off x="4502115" y="5136797"/>
              <a:ext cx="2386372" cy="193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9" name="Straight Arrow Connector 918"/>
            <p:cNvCxnSpPr/>
            <p:nvPr/>
          </p:nvCxnSpPr>
          <p:spPr>
            <a:xfrm>
              <a:off x="2482847" y="5542345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0" name="Straight Arrow Connector 919"/>
            <p:cNvCxnSpPr/>
            <p:nvPr/>
          </p:nvCxnSpPr>
          <p:spPr>
            <a:xfrm>
              <a:off x="2475024" y="2536171"/>
              <a:ext cx="7823" cy="2951940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" name="Straight Arrow Connector 920"/>
            <p:cNvCxnSpPr/>
            <p:nvPr/>
          </p:nvCxnSpPr>
          <p:spPr>
            <a:xfrm>
              <a:off x="3281097" y="1771800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" name="Straight Arrow Connector 921"/>
            <p:cNvCxnSpPr/>
            <p:nvPr/>
          </p:nvCxnSpPr>
          <p:spPr>
            <a:xfrm>
              <a:off x="3288920" y="5545332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" name="Straight Arrow Connector 922"/>
            <p:cNvCxnSpPr/>
            <p:nvPr/>
          </p:nvCxnSpPr>
          <p:spPr>
            <a:xfrm>
              <a:off x="3281097" y="2539158"/>
              <a:ext cx="7823" cy="2951940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4" name="Straight Arrow Connector 923"/>
            <p:cNvCxnSpPr/>
            <p:nvPr/>
          </p:nvCxnSpPr>
          <p:spPr>
            <a:xfrm>
              <a:off x="4074043" y="1775251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" name="Straight Arrow Connector 924"/>
            <p:cNvCxnSpPr/>
            <p:nvPr/>
          </p:nvCxnSpPr>
          <p:spPr>
            <a:xfrm>
              <a:off x="4081866" y="5548783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" name="Straight Arrow Connector 925"/>
            <p:cNvCxnSpPr/>
            <p:nvPr/>
          </p:nvCxnSpPr>
          <p:spPr>
            <a:xfrm>
              <a:off x="4074043" y="2542609"/>
              <a:ext cx="7823" cy="2951940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" name="Straight Arrow Connector 926"/>
            <p:cNvCxnSpPr/>
            <p:nvPr/>
          </p:nvCxnSpPr>
          <p:spPr>
            <a:xfrm>
              <a:off x="4877322" y="1775251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" name="Straight Arrow Connector 927"/>
            <p:cNvCxnSpPr/>
            <p:nvPr/>
          </p:nvCxnSpPr>
          <p:spPr>
            <a:xfrm>
              <a:off x="4885145" y="5548783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Straight Arrow Connector 928"/>
            <p:cNvCxnSpPr/>
            <p:nvPr/>
          </p:nvCxnSpPr>
          <p:spPr>
            <a:xfrm>
              <a:off x="4877322" y="2542609"/>
              <a:ext cx="7823" cy="2951940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" name="Straight Arrow Connector 929"/>
            <p:cNvCxnSpPr/>
            <p:nvPr/>
          </p:nvCxnSpPr>
          <p:spPr>
            <a:xfrm>
              <a:off x="5676043" y="1775251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" name="Straight Arrow Connector 930"/>
            <p:cNvCxnSpPr/>
            <p:nvPr/>
          </p:nvCxnSpPr>
          <p:spPr>
            <a:xfrm>
              <a:off x="5683866" y="5548783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" name="Straight Arrow Connector 931"/>
            <p:cNvCxnSpPr/>
            <p:nvPr/>
          </p:nvCxnSpPr>
          <p:spPr>
            <a:xfrm>
              <a:off x="5676043" y="2542609"/>
              <a:ext cx="7823" cy="2951940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" name="Straight Arrow Connector 932"/>
            <p:cNvCxnSpPr/>
            <p:nvPr/>
          </p:nvCxnSpPr>
          <p:spPr>
            <a:xfrm>
              <a:off x="6489661" y="1775251"/>
              <a:ext cx="0" cy="73221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" name="Straight Arrow Connector 933"/>
            <p:cNvCxnSpPr/>
            <p:nvPr/>
          </p:nvCxnSpPr>
          <p:spPr>
            <a:xfrm>
              <a:off x="6497484" y="5548783"/>
              <a:ext cx="0" cy="6970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" name="Straight Arrow Connector 934"/>
            <p:cNvCxnSpPr/>
            <p:nvPr/>
          </p:nvCxnSpPr>
          <p:spPr>
            <a:xfrm>
              <a:off x="6489661" y="2542609"/>
              <a:ext cx="7823" cy="2951940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6" name="Rectangle 935"/>
            <p:cNvSpPr/>
            <p:nvPr/>
          </p:nvSpPr>
          <p:spPr>
            <a:xfrm>
              <a:off x="2075037" y="2526542"/>
              <a:ext cx="2403139" cy="350798"/>
            </a:xfrm>
            <a:prstGeom prst="rect">
              <a:avLst/>
            </a:prstGeom>
            <a:solidFill>
              <a:srgbClr val="0000FF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7" name="Rectangle 936"/>
            <p:cNvSpPr/>
            <p:nvPr/>
          </p:nvSpPr>
          <p:spPr>
            <a:xfrm>
              <a:off x="2081955" y="5139567"/>
              <a:ext cx="2403139" cy="350798"/>
            </a:xfrm>
            <a:prstGeom prst="rect">
              <a:avLst/>
            </a:prstGeom>
            <a:solidFill>
              <a:srgbClr val="0000FF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8" name="Rectangle 937"/>
            <p:cNvSpPr/>
            <p:nvPr/>
          </p:nvSpPr>
          <p:spPr>
            <a:xfrm>
              <a:off x="4474473" y="5138733"/>
              <a:ext cx="2403139" cy="350798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9" name="Rectangle 938"/>
            <p:cNvSpPr/>
            <p:nvPr/>
          </p:nvSpPr>
          <p:spPr>
            <a:xfrm>
              <a:off x="4484394" y="2527065"/>
              <a:ext cx="2403139" cy="350798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0" name="Rectangle 939"/>
            <p:cNvSpPr/>
            <p:nvPr/>
          </p:nvSpPr>
          <p:spPr>
            <a:xfrm>
              <a:off x="2085439" y="2874556"/>
              <a:ext cx="393665" cy="2265011"/>
            </a:xfrm>
            <a:prstGeom prst="rect">
              <a:avLst/>
            </a:prstGeom>
            <a:solidFill>
              <a:srgbClr val="0000FF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1" name="Straight Connector 940"/>
            <p:cNvCxnSpPr/>
            <p:nvPr/>
          </p:nvCxnSpPr>
          <p:spPr>
            <a:xfrm flipV="1">
              <a:off x="2072748" y="2513452"/>
              <a:ext cx="21405" cy="2974607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2" name="Rectangle 941"/>
            <p:cNvSpPr/>
            <p:nvPr/>
          </p:nvSpPr>
          <p:spPr>
            <a:xfrm>
              <a:off x="6488947" y="2877502"/>
              <a:ext cx="393665" cy="2265011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3" name="Straight Connector 942"/>
            <p:cNvCxnSpPr/>
            <p:nvPr/>
          </p:nvCxnSpPr>
          <p:spPr>
            <a:xfrm flipH="1" flipV="1">
              <a:off x="6883280" y="2501028"/>
              <a:ext cx="5207" cy="2996415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" name="Straight Connector 943"/>
            <p:cNvCxnSpPr/>
            <p:nvPr/>
          </p:nvCxnSpPr>
          <p:spPr>
            <a:xfrm>
              <a:off x="2097011" y="2516486"/>
              <a:ext cx="378013" cy="358072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" name="Straight Connector 944"/>
            <p:cNvCxnSpPr/>
            <p:nvPr/>
          </p:nvCxnSpPr>
          <p:spPr>
            <a:xfrm>
              <a:off x="2101822" y="4024251"/>
              <a:ext cx="373328" cy="373620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" name="Straight Connector 945"/>
            <p:cNvCxnSpPr/>
            <p:nvPr/>
          </p:nvCxnSpPr>
          <p:spPr>
            <a:xfrm>
              <a:off x="2071463" y="4746007"/>
              <a:ext cx="807341" cy="742052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" name="Straight Connector 946"/>
            <p:cNvCxnSpPr/>
            <p:nvPr/>
          </p:nvCxnSpPr>
          <p:spPr>
            <a:xfrm>
              <a:off x="3285907" y="5134640"/>
              <a:ext cx="391551" cy="353419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" name="Straight Connector 947"/>
            <p:cNvCxnSpPr/>
            <p:nvPr/>
          </p:nvCxnSpPr>
          <p:spPr>
            <a:xfrm>
              <a:off x="2874009" y="2520406"/>
              <a:ext cx="407088" cy="358072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9" name="Straight Connector 948"/>
            <p:cNvCxnSpPr/>
            <p:nvPr/>
          </p:nvCxnSpPr>
          <p:spPr>
            <a:xfrm flipH="1">
              <a:off x="2077346" y="4397871"/>
              <a:ext cx="397678" cy="345134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0" name="Straight Connector 949"/>
            <p:cNvCxnSpPr/>
            <p:nvPr/>
          </p:nvCxnSpPr>
          <p:spPr>
            <a:xfrm flipH="1">
              <a:off x="2091804" y="5125747"/>
              <a:ext cx="397678" cy="345134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1" name="Straight Connector 950"/>
            <p:cNvCxnSpPr/>
            <p:nvPr/>
          </p:nvCxnSpPr>
          <p:spPr>
            <a:xfrm flipH="1">
              <a:off x="2884723" y="5135596"/>
              <a:ext cx="397678" cy="345134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2" name="Straight Connector 951"/>
            <p:cNvCxnSpPr/>
            <p:nvPr/>
          </p:nvCxnSpPr>
          <p:spPr>
            <a:xfrm flipH="1">
              <a:off x="2083498" y="3628824"/>
              <a:ext cx="391526" cy="395427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3" name="Straight Connector 952"/>
            <p:cNvCxnSpPr/>
            <p:nvPr/>
          </p:nvCxnSpPr>
          <p:spPr>
            <a:xfrm flipH="1">
              <a:off x="2087578" y="2519268"/>
              <a:ext cx="786431" cy="732744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4" name="Straight Connector 953"/>
            <p:cNvCxnSpPr/>
            <p:nvPr/>
          </p:nvCxnSpPr>
          <p:spPr>
            <a:xfrm flipH="1">
              <a:off x="3277100" y="2526542"/>
              <a:ext cx="397678" cy="353137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5" name="Right Triangle 954"/>
            <p:cNvSpPr/>
            <p:nvPr/>
          </p:nvSpPr>
          <p:spPr>
            <a:xfrm rot="16200000">
              <a:off x="4096380" y="2501449"/>
              <a:ext cx="358592" cy="399715"/>
            </a:xfrm>
            <a:prstGeom prst="rtTriangle">
              <a:avLst/>
            </a:prstGeom>
            <a:solidFill>
              <a:srgbClr val="FF0000">
                <a:alpha val="30000"/>
              </a:srgbClr>
            </a:solidFill>
            <a:ln w="19050" cmpd="sng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6" name="Right Triangle 955"/>
            <p:cNvSpPr/>
            <p:nvPr/>
          </p:nvSpPr>
          <p:spPr>
            <a:xfrm rot="16200000" flipV="1">
              <a:off x="4507877" y="2503587"/>
              <a:ext cx="358592" cy="397640"/>
            </a:xfrm>
            <a:prstGeom prst="rtTriangle">
              <a:avLst/>
            </a:prstGeom>
            <a:solidFill>
              <a:srgbClr val="0000FF">
                <a:alpha val="29000"/>
              </a:srgbClr>
            </a:solidFill>
            <a:ln w="19050" cmpd="sng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7" name="Right Triangle 956"/>
            <p:cNvSpPr/>
            <p:nvPr/>
          </p:nvSpPr>
          <p:spPr>
            <a:xfrm rot="16200000" flipH="1">
              <a:off x="4105484" y="5112234"/>
              <a:ext cx="347287" cy="408241"/>
            </a:xfrm>
            <a:prstGeom prst="rtTriangle">
              <a:avLst/>
            </a:prstGeom>
            <a:solidFill>
              <a:srgbClr val="FF0000">
                <a:alpha val="30000"/>
              </a:srgbClr>
            </a:solidFill>
            <a:ln w="19050" cmpd="sng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8" name="Right Triangle 957"/>
            <p:cNvSpPr/>
            <p:nvPr/>
          </p:nvSpPr>
          <p:spPr>
            <a:xfrm rot="16200000" flipH="1" flipV="1">
              <a:off x="4517001" y="5114395"/>
              <a:ext cx="347288" cy="406124"/>
            </a:xfrm>
            <a:prstGeom prst="rtTriangle">
              <a:avLst/>
            </a:prstGeom>
            <a:solidFill>
              <a:srgbClr val="0000FF">
                <a:alpha val="29000"/>
              </a:srgbClr>
            </a:solidFill>
            <a:ln w="19050" cmpd="sng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9" name="Straight Connector 958"/>
            <p:cNvCxnSpPr/>
            <p:nvPr/>
          </p:nvCxnSpPr>
          <p:spPr>
            <a:xfrm flipH="1">
              <a:off x="6501070" y="2517768"/>
              <a:ext cx="379266" cy="358072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0" name="Straight Connector 959"/>
            <p:cNvCxnSpPr/>
            <p:nvPr/>
          </p:nvCxnSpPr>
          <p:spPr>
            <a:xfrm flipH="1">
              <a:off x="6501070" y="3246655"/>
              <a:ext cx="379266" cy="377013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1" name="Straight Connector 960"/>
            <p:cNvCxnSpPr/>
            <p:nvPr/>
          </p:nvCxnSpPr>
          <p:spPr>
            <a:xfrm flipH="1">
              <a:off x="6500944" y="4025533"/>
              <a:ext cx="374566" cy="373620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2" name="Straight Connector 961"/>
            <p:cNvCxnSpPr/>
            <p:nvPr/>
          </p:nvCxnSpPr>
          <p:spPr>
            <a:xfrm flipH="1">
              <a:off x="6095951" y="4747289"/>
              <a:ext cx="810018" cy="742052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3" name="Straight Connector 962"/>
            <p:cNvCxnSpPr/>
            <p:nvPr/>
          </p:nvCxnSpPr>
          <p:spPr>
            <a:xfrm flipH="1">
              <a:off x="5294649" y="5135922"/>
              <a:ext cx="392849" cy="353419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4" name="Straight Connector 963"/>
            <p:cNvCxnSpPr/>
            <p:nvPr/>
          </p:nvCxnSpPr>
          <p:spPr>
            <a:xfrm flipH="1">
              <a:off x="5692324" y="2521688"/>
              <a:ext cx="408438" cy="358072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5" name="Straight Connector 964"/>
            <p:cNvCxnSpPr/>
            <p:nvPr/>
          </p:nvCxnSpPr>
          <p:spPr>
            <a:xfrm>
              <a:off x="6501070" y="4399153"/>
              <a:ext cx="398997" cy="345134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" name="Straight Connector 965"/>
            <p:cNvCxnSpPr/>
            <p:nvPr/>
          </p:nvCxnSpPr>
          <p:spPr>
            <a:xfrm>
              <a:off x="6486564" y="5127029"/>
              <a:ext cx="398997" cy="345134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7" name="Straight Connector 966"/>
            <p:cNvCxnSpPr/>
            <p:nvPr/>
          </p:nvCxnSpPr>
          <p:spPr>
            <a:xfrm>
              <a:off x="5691016" y="5136878"/>
              <a:ext cx="398997" cy="345134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8" name="Straight Connector 967"/>
            <p:cNvCxnSpPr/>
            <p:nvPr/>
          </p:nvCxnSpPr>
          <p:spPr>
            <a:xfrm>
              <a:off x="6501070" y="3630106"/>
              <a:ext cx="392824" cy="395427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9" name="Straight Connector 968"/>
            <p:cNvCxnSpPr/>
            <p:nvPr/>
          </p:nvCxnSpPr>
          <p:spPr>
            <a:xfrm>
              <a:off x="6100762" y="2520550"/>
              <a:ext cx="789038" cy="732744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0" name="Straight Connector 969"/>
            <p:cNvCxnSpPr/>
            <p:nvPr/>
          </p:nvCxnSpPr>
          <p:spPr>
            <a:xfrm>
              <a:off x="5297338" y="2527824"/>
              <a:ext cx="398997" cy="353137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1" name="Straight Connector 970"/>
            <p:cNvCxnSpPr/>
            <p:nvPr/>
          </p:nvCxnSpPr>
          <p:spPr>
            <a:xfrm>
              <a:off x="2479104" y="2868360"/>
              <a:ext cx="731" cy="2253936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2" name="Straight Connector 971"/>
            <p:cNvCxnSpPr/>
            <p:nvPr/>
          </p:nvCxnSpPr>
          <p:spPr>
            <a:xfrm flipH="1" flipV="1">
              <a:off x="4894332" y="5144934"/>
              <a:ext cx="1595984" cy="6047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3" name="Straight Connector 972"/>
            <p:cNvCxnSpPr/>
            <p:nvPr/>
          </p:nvCxnSpPr>
          <p:spPr>
            <a:xfrm>
              <a:off x="6491881" y="2885845"/>
              <a:ext cx="731" cy="2253936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Straight Connector 973"/>
            <p:cNvCxnSpPr>
              <a:stCxn id="955" idx="4"/>
            </p:cNvCxnSpPr>
            <p:nvPr/>
          </p:nvCxnSpPr>
          <p:spPr>
            <a:xfrm flipH="1">
              <a:off x="4073487" y="2522011"/>
              <a:ext cx="402047" cy="357786"/>
            </a:xfrm>
            <a:prstGeom prst="line">
              <a:avLst/>
            </a:prstGeom>
            <a:ln w="28575" cmpd="sng">
              <a:solidFill>
                <a:srgbClr val="4491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5" name="Straight Connector 974"/>
            <p:cNvCxnSpPr/>
            <p:nvPr/>
          </p:nvCxnSpPr>
          <p:spPr>
            <a:xfrm flipH="1" flipV="1">
              <a:off x="4067348" y="5139782"/>
              <a:ext cx="415235" cy="351319"/>
            </a:xfrm>
            <a:prstGeom prst="line">
              <a:avLst/>
            </a:prstGeom>
            <a:ln w="28575" cmpd="sng">
              <a:solidFill>
                <a:srgbClr val="4491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Straight Connector 975"/>
            <p:cNvCxnSpPr/>
            <p:nvPr/>
          </p:nvCxnSpPr>
          <p:spPr>
            <a:xfrm flipH="1" flipV="1">
              <a:off x="4483353" y="2518111"/>
              <a:ext cx="397640" cy="358592"/>
            </a:xfrm>
            <a:prstGeom prst="line">
              <a:avLst/>
            </a:prstGeom>
            <a:ln w="28575" cmpd="sng">
              <a:solidFill>
                <a:srgbClr val="FF81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Straight Connector 976"/>
            <p:cNvCxnSpPr>
              <a:stCxn id="958" idx="0"/>
              <a:endCxn id="958" idx="4"/>
            </p:cNvCxnSpPr>
            <p:nvPr/>
          </p:nvCxnSpPr>
          <p:spPr>
            <a:xfrm flipH="1">
              <a:off x="4487583" y="5143813"/>
              <a:ext cx="406124" cy="347288"/>
            </a:xfrm>
            <a:prstGeom prst="line">
              <a:avLst/>
            </a:prstGeom>
            <a:ln w="28575" cmpd="sng">
              <a:solidFill>
                <a:srgbClr val="FF81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Straight Connector 977"/>
            <p:cNvCxnSpPr/>
            <p:nvPr/>
          </p:nvCxnSpPr>
          <p:spPr>
            <a:xfrm>
              <a:off x="3674778" y="2519268"/>
              <a:ext cx="407088" cy="358072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9" name="Straight Connector 978"/>
            <p:cNvCxnSpPr/>
            <p:nvPr/>
          </p:nvCxnSpPr>
          <p:spPr>
            <a:xfrm flipH="1">
              <a:off x="3687931" y="5139567"/>
              <a:ext cx="397678" cy="345134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0" name="Straight Connector 979"/>
            <p:cNvCxnSpPr>
              <a:stCxn id="955" idx="0"/>
            </p:cNvCxnSpPr>
            <p:nvPr/>
          </p:nvCxnSpPr>
          <p:spPr>
            <a:xfrm flipH="1" flipV="1">
              <a:off x="2479835" y="2874556"/>
              <a:ext cx="1595984" cy="6047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1" name="Straight Connector 980"/>
            <p:cNvCxnSpPr/>
            <p:nvPr/>
          </p:nvCxnSpPr>
          <p:spPr>
            <a:xfrm flipH="1" flipV="1">
              <a:off x="2479835" y="5137539"/>
              <a:ext cx="1595984" cy="6047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2" name="Straight Connector 981"/>
            <p:cNvCxnSpPr/>
            <p:nvPr/>
          </p:nvCxnSpPr>
          <p:spPr>
            <a:xfrm flipH="1">
              <a:off x="2072748" y="5488059"/>
              <a:ext cx="4815739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3" name="Straight Connector 982"/>
            <p:cNvCxnSpPr/>
            <p:nvPr/>
          </p:nvCxnSpPr>
          <p:spPr>
            <a:xfrm flipH="1" flipV="1">
              <a:off x="2072749" y="2509468"/>
              <a:ext cx="4823722" cy="7018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4" name="Straight Connector 983"/>
            <p:cNvCxnSpPr/>
            <p:nvPr/>
          </p:nvCxnSpPr>
          <p:spPr>
            <a:xfrm flipH="1">
              <a:off x="4888900" y="2520550"/>
              <a:ext cx="408438" cy="358072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5" name="Straight Connector 984"/>
            <p:cNvCxnSpPr/>
            <p:nvPr/>
          </p:nvCxnSpPr>
          <p:spPr>
            <a:xfrm>
              <a:off x="4885145" y="5140849"/>
              <a:ext cx="398997" cy="345134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traight Connector 985"/>
            <p:cNvCxnSpPr/>
            <p:nvPr/>
          </p:nvCxnSpPr>
          <p:spPr>
            <a:xfrm flipH="1" flipV="1">
              <a:off x="4893955" y="2881704"/>
              <a:ext cx="1595984" cy="6047"/>
            </a:xfrm>
            <a:prstGeom prst="line">
              <a:avLst/>
            </a:prstGeom>
            <a:ln w="19050" cmpd="sng">
              <a:solidFill>
                <a:srgbClr val="8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Straight Connector 986"/>
            <p:cNvCxnSpPr/>
            <p:nvPr/>
          </p:nvCxnSpPr>
          <p:spPr>
            <a:xfrm>
              <a:off x="4481919" y="2507481"/>
              <a:ext cx="0" cy="2989961"/>
            </a:xfrm>
            <a:prstGeom prst="line">
              <a:avLst/>
            </a:prstGeom>
            <a:ln w="47625" cmpd="sng">
              <a:solidFill>
                <a:srgbClr val="66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88" name="Picture 987" descr="Screen Shot 2016-08-18 at 3.21.08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8091" y="2315628"/>
              <a:ext cx="408900" cy="364527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cxnSp>
          <p:nvCxnSpPr>
            <p:cNvPr id="989" name="Straight Connector 988"/>
            <p:cNvCxnSpPr/>
            <p:nvPr/>
          </p:nvCxnSpPr>
          <p:spPr>
            <a:xfrm>
              <a:off x="2101822" y="3252572"/>
              <a:ext cx="378013" cy="372280"/>
            </a:xfrm>
            <a:prstGeom prst="line">
              <a:avLst/>
            </a:prstGeom>
            <a:ln w="19050" cmpd="sng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90" name="Picture 989" descr="Screen Shot 2016-08-28 at 5.57.36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4205" y="3869958"/>
              <a:ext cx="333885" cy="282654"/>
            </a:xfrm>
            <a:prstGeom prst="rect">
              <a:avLst/>
            </a:prstGeom>
            <a:ln w="19050" cmpd="sng">
              <a:solidFill>
                <a:srgbClr val="FF0000"/>
              </a:solidFill>
            </a:ln>
          </p:spPr>
        </p:pic>
        <p:pic>
          <p:nvPicPr>
            <p:cNvPr id="991" name="Picture 990" descr="Screen Shot 2016-08-28 at 5.57.42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54" y="3839067"/>
              <a:ext cx="359567" cy="322498"/>
            </a:xfrm>
            <a:prstGeom prst="rect">
              <a:avLst/>
            </a:prstGeom>
            <a:ln w="19050" cmpd="sng">
              <a:solidFill>
                <a:srgbClr val="0000FF"/>
              </a:solidFill>
            </a:ln>
          </p:spPr>
        </p:pic>
        <p:pic>
          <p:nvPicPr>
            <p:cNvPr id="992" name="Picture 991" descr="Screen Shot 2016-08-28 at 5.48.53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2687" y="3061682"/>
              <a:ext cx="349792" cy="368802"/>
            </a:xfrm>
            <a:prstGeom prst="rect">
              <a:avLst/>
            </a:prstGeom>
            <a:ln w="19050" cmpd="sng">
              <a:solidFill>
                <a:srgbClr val="660066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3591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Defects  </a:t>
            </a:r>
            <a:r>
              <a:rPr lang="en-US" dirty="0">
                <a:solidFill>
                  <a:srgbClr val="660066"/>
                </a:solidFill>
              </a:rPr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/>
              <a:t>Write down ribbon operators as before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Simple defect types parameterized by             , </a:t>
            </a:r>
            <a:r>
              <a:rPr lang="en-US" i="1" dirty="0" smtClean="0"/>
              <a:t>                            </a:t>
            </a:r>
            <a:r>
              <a:rPr lang="en-US" dirty="0" smtClean="0"/>
              <a:t>a double </a:t>
            </a:r>
            <a:r>
              <a:rPr lang="en-US" dirty="0" err="1" smtClean="0"/>
              <a:t>coset</a:t>
            </a:r>
            <a:r>
              <a:rPr lang="en-US" dirty="0" smtClean="0"/>
              <a:t>, </a:t>
            </a:r>
            <a:r>
              <a:rPr lang="en-US" i="1" dirty="0"/>
              <a:t> </a:t>
            </a:r>
            <a:r>
              <a:rPr lang="en-US" i="1" dirty="0" smtClean="0"/>
              <a:t>   </a:t>
            </a:r>
            <a:r>
              <a:rPr lang="en-US" dirty="0" smtClean="0"/>
              <a:t> an irreducible representation of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Quantum dimension: </a:t>
            </a:r>
            <a:endParaRPr lang="en-US" dirty="0"/>
          </a:p>
        </p:txBody>
      </p:sp>
      <p:pic>
        <p:nvPicPr>
          <p:cNvPr id="4" name="Picture 3" descr="Screen Shot 2016-09-02 at 10.01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620" y="2630497"/>
            <a:ext cx="1873251" cy="429926"/>
          </a:xfrm>
          <a:prstGeom prst="rect">
            <a:avLst/>
          </a:prstGeom>
        </p:spPr>
      </p:pic>
      <p:pic>
        <p:nvPicPr>
          <p:cNvPr id="6" name="Picture 5" descr="Screen Shot 2016-09-02 at 10.03.5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55" y="3698875"/>
            <a:ext cx="5424487" cy="1047750"/>
          </a:xfrm>
          <a:prstGeom prst="rect">
            <a:avLst/>
          </a:prstGeom>
        </p:spPr>
      </p:pic>
      <p:pic>
        <p:nvPicPr>
          <p:cNvPr id="5" name="Picture 4" descr="Screen Shot 2016-09-30 at 9.48.0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207" y="2245236"/>
            <a:ext cx="767803" cy="320040"/>
          </a:xfrm>
          <a:prstGeom prst="rect">
            <a:avLst/>
          </a:prstGeom>
        </p:spPr>
      </p:pic>
      <p:pic>
        <p:nvPicPr>
          <p:cNvPr id="7" name="Picture 6" descr="Screen Shot 2016-09-30 at 9.48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79" y="2245236"/>
            <a:ext cx="1742572" cy="310896"/>
          </a:xfrm>
          <a:prstGeom prst="rect">
            <a:avLst/>
          </a:prstGeom>
        </p:spPr>
      </p:pic>
      <p:pic>
        <p:nvPicPr>
          <p:cNvPr id="8" name="Picture 7" descr="Screen Shot 2016-09-30 at 9.48.07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7" r="12414"/>
          <a:stretch/>
        </p:blipFill>
        <p:spPr>
          <a:xfrm>
            <a:off x="2693101" y="2713647"/>
            <a:ext cx="235858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52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Defects: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Example: Boundary defects in </a:t>
            </a:r>
            <a:r>
              <a:rPr lang="en-US" i="1" dirty="0" smtClean="0"/>
              <a:t>              </a:t>
            </a:r>
            <a:r>
              <a:rPr lang="en-US" dirty="0" smtClean="0"/>
              <a:t>and </a:t>
            </a:r>
            <a:r>
              <a:rPr lang="en-US" i="1" dirty="0" smtClean="0"/>
              <a:t>              </a:t>
            </a:r>
            <a:r>
              <a:rPr lang="en-US" dirty="0" smtClean="0"/>
              <a:t>behave like </a:t>
            </a:r>
            <a:r>
              <a:rPr lang="en-US" dirty="0" err="1" smtClean="0"/>
              <a:t>Majorana</a:t>
            </a:r>
            <a:r>
              <a:rPr lang="en-US" dirty="0" smtClean="0"/>
              <a:t> and </a:t>
            </a:r>
            <a:r>
              <a:rPr lang="en-US" dirty="0" err="1" smtClean="0"/>
              <a:t>para</a:t>
            </a:r>
            <a:r>
              <a:rPr lang="en-US" dirty="0" smtClean="0"/>
              <a:t>-fermion zero modes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Example: Boundary defects in 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Topological properties like </a:t>
            </a:r>
            <a:r>
              <a:rPr lang="en-US" dirty="0" err="1" smtClean="0"/>
              <a:t>genons</a:t>
            </a:r>
            <a:r>
              <a:rPr lang="en-US" dirty="0" smtClean="0"/>
              <a:t> (</a:t>
            </a:r>
            <a:r>
              <a:rPr lang="en-US" dirty="0" err="1" smtClean="0"/>
              <a:t>Barkeshli</a:t>
            </a:r>
            <a:r>
              <a:rPr lang="en-US" dirty="0"/>
              <a:t>/</a:t>
            </a:r>
            <a:r>
              <a:rPr lang="en-US" dirty="0" err="1" smtClean="0"/>
              <a:t>Jian</a:t>
            </a:r>
            <a:r>
              <a:rPr lang="en-US" dirty="0"/>
              <a:t>/</a:t>
            </a:r>
            <a:r>
              <a:rPr lang="en-US" dirty="0" smtClean="0"/>
              <a:t>Qi, 2013)</a:t>
            </a:r>
            <a:endParaRPr lang="en-US" dirty="0"/>
          </a:p>
        </p:txBody>
      </p:sp>
      <p:pic>
        <p:nvPicPr>
          <p:cNvPr id="4" name="Picture 3" descr="Screen Shot 2016-09-30 at 9.44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2" y="2726778"/>
            <a:ext cx="1439333" cy="433613"/>
          </a:xfrm>
          <a:prstGeom prst="rect">
            <a:avLst/>
          </a:prstGeom>
        </p:spPr>
      </p:pic>
      <p:pic>
        <p:nvPicPr>
          <p:cNvPr id="5" name="Picture 4" descr="Screen Shot 2016-09-30 at 9.44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14" y="1784349"/>
            <a:ext cx="894722" cy="356615"/>
          </a:xfrm>
          <a:prstGeom prst="rect">
            <a:avLst/>
          </a:prstGeom>
        </p:spPr>
      </p:pic>
      <p:pic>
        <p:nvPicPr>
          <p:cNvPr id="6" name="Picture 5" descr="Screen Shot 2016-09-30 at 9.44.1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17" y="1773765"/>
            <a:ext cx="803363" cy="37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7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Condensation and GSD  </a:t>
            </a:r>
            <a:r>
              <a:rPr lang="en-US" sz="4000" dirty="0">
                <a:solidFill>
                  <a:srgbClr val="2E7836"/>
                </a:solidFill>
              </a:rPr>
              <a:t>(6)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312"/>
            <a:ext cx="7620000" cy="480060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Condensation: elementary excitation in bulk </a:t>
            </a:r>
            <a:r>
              <a:rPr lang="en-US" dirty="0" smtClean="0">
                <a:sym typeface="Wingdings"/>
              </a:rPr>
              <a:t> push into boundary  non-elementary in boundary, decomposes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Simple formula to calculate the                                                      resulting elementary boundary                                                  excitations (see Sec. 2.5)</a:t>
            </a:r>
            <a:endParaRPr lang="en-US" dirty="0">
              <a:sym typeface="Wingdings"/>
            </a:endParaRPr>
          </a:p>
          <a:p>
            <a:pPr lvl="1"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Ground state </a:t>
            </a:r>
            <a:r>
              <a:rPr lang="en-US" dirty="0">
                <a:sym typeface="Wingdings"/>
              </a:rPr>
              <a:t>d</a:t>
            </a:r>
            <a:r>
              <a:rPr lang="en-US" dirty="0" smtClean="0">
                <a:sym typeface="Wingdings"/>
              </a:rPr>
              <a:t>egeneracy (GSD):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Certain operators commute with Hamiltonian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Equivalent to condensing to vacuum</a:t>
            </a:r>
            <a:endParaRPr lang="en-US" dirty="0" smtClean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811405" y="2493671"/>
            <a:ext cx="3219530" cy="2219579"/>
            <a:chOff x="1265947" y="1758462"/>
            <a:chExt cx="5630524" cy="4493845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265947" y="2876542"/>
              <a:ext cx="5622977" cy="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6519444" y="1771395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 descr="Screen Shot 2016-08-18 at 3.21.00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058" y="2658294"/>
              <a:ext cx="373721" cy="41046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280583" y="1772798"/>
              <a:ext cx="1615888" cy="4460083"/>
            </a:xfrm>
            <a:prstGeom prst="rect">
              <a:avLst/>
            </a:prstGeom>
            <a:solidFill>
              <a:srgbClr val="FF0000">
                <a:alpha val="1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683866" y="1761449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269690" y="3620265"/>
              <a:ext cx="5626781" cy="14531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Screen Shot 2016-08-20 at 5.57.38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9003" y="3685325"/>
              <a:ext cx="188197" cy="232243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3281097" y="1758462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Screen Shot 2016-08-20 at 5.21.4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8926" y="3750056"/>
              <a:ext cx="283125" cy="237623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>
              <a:off x="4081866" y="1769349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475024" y="1768813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 rot="5400000">
              <a:off x="1712897" y="2143415"/>
              <a:ext cx="745090" cy="4"/>
              <a:chOff x="1768929" y="2242225"/>
              <a:chExt cx="544286" cy="2"/>
            </a:xfrm>
          </p:grpSpPr>
          <p:cxnSp>
            <p:nvCxnSpPr>
              <p:cNvPr id="245" name="Straight Arrow Connector 24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rot="5400000">
              <a:off x="2508219" y="2143415"/>
              <a:ext cx="745090" cy="4"/>
              <a:chOff x="1768929" y="2242225"/>
              <a:chExt cx="544286" cy="2"/>
            </a:xfrm>
          </p:grpSpPr>
          <p:cxnSp>
            <p:nvCxnSpPr>
              <p:cNvPr id="243" name="Straight Arrow Connector 24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 rot="5400000">
              <a:off x="3304910" y="2136920"/>
              <a:ext cx="745090" cy="4"/>
              <a:chOff x="1768929" y="2242225"/>
              <a:chExt cx="544286" cy="2"/>
            </a:xfrm>
          </p:grpSpPr>
          <p:cxnSp>
            <p:nvCxnSpPr>
              <p:cNvPr id="241" name="Straight Arrow Connector 24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/>
            <p:cNvGrpSpPr/>
            <p:nvPr/>
          </p:nvGrpSpPr>
          <p:grpSpPr>
            <a:xfrm>
              <a:off x="1265947" y="2503496"/>
              <a:ext cx="806070" cy="2"/>
              <a:chOff x="1768929" y="2242225"/>
              <a:chExt cx="544286" cy="2"/>
            </a:xfrm>
          </p:grpSpPr>
          <p:cxnSp>
            <p:nvCxnSpPr>
              <p:cNvPr id="239" name="Straight Arrow Connector 23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2072019" y="2503500"/>
              <a:ext cx="806070" cy="2"/>
              <a:chOff x="1768929" y="2242225"/>
              <a:chExt cx="544286" cy="2"/>
            </a:xfrm>
          </p:grpSpPr>
          <p:cxnSp>
            <p:nvCxnSpPr>
              <p:cNvPr id="237" name="Straight Arrow Connector 23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2878091" y="2503502"/>
              <a:ext cx="806070" cy="2"/>
              <a:chOff x="1768929" y="2242225"/>
              <a:chExt cx="544286" cy="2"/>
            </a:xfrm>
          </p:grpSpPr>
          <p:cxnSp>
            <p:nvCxnSpPr>
              <p:cNvPr id="235" name="Straight Arrow Connector 23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3674781" y="2503504"/>
              <a:ext cx="806070" cy="2"/>
              <a:chOff x="1768929" y="2242225"/>
              <a:chExt cx="544286" cy="2"/>
            </a:xfrm>
          </p:grpSpPr>
          <p:cxnSp>
            <p:nvCxnSpPr>
              <p:cNvPr id="233" name="Straight Arrow Connector 23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 rot="5400000">
              <a:off x="1710221" y="2885995"/>
              <a:ext cx="745090" cy="4"/>
              <a:chOff x="1768929" y="2242225"/>
              <a:chExt cx="544286" cy="2"/>
            </a:xfrm>
          </p:grpSpPr>
          <p:cxnSp>
            <p:nvCxnSpPr>
              <p:cNvPr id="231" name="Straight Arrow Connector 23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/>
          </p:nvGrpSpPr>
          <p:grpSpPr>
            <a:xfrm rot="5400000">
              <a:off x="2505543" y="2885995"/>
              <a:ext cx="745090" cy="4"/>
              <a:chOff x="1768929" y="2242225"/>
              <a:chExt cx="544286" cy="2"/>
            </a:xfrm>
          </p:grpSpPr>
          <p:cxnSp>
            <p:nvCxnSpPr>
              <p:cNvPr id="229" name="Straight Arrow Connector 22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 rot="5400000">
              <a:off x="3302236" y="2879501"/>
              <a:ext cx="745090" cy="4"/>
              <a:chOff x="1768929" y="2242225"/>
              <a:chExt cx="544286" cy="2"/>
            </a:xfrm>
          </p:grpSpPr>
          <p:cxnSp>
            <p:nvCxnSpPr>
              <p:cNvPr id="227" name="Straight Arrow Connector 22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1265947" y="3248552"/>
              <a:ext cx="806070" cy="2"/>
              <a:chOff x="1768929" y="2242225"/>
              <a:chExt cx="544286" cy="2"/>
            </a:xfrm>
          </p:grpSpPr>
          <p:cxnSp>
            <p:nvCxnSpPr>
              <p:cNvPr id="225" name="Straight Arrow Connector 22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2072019" y="3248553"/>
              <a:ext cx="806070" cy="2"/>
              <a:chOff x="1768929" y="2242225"/>
              <a:chExt cx="544286" cy="2"/>
            </a:xfrm>
          </p:grpSpPr>
          <p:cxnSp>
            <p:nvCxnSpPr>
              <p:cNvPr id="223" name="Straight Arrow Connector 22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>
              <a:off x="2878091" y="3248557"/>
              <a:ext cx="806070" cy="2"/>
              <a:chOff x="1768929" y="2242225"/>
              <a:chExt cx="544286" cy="2"/>
            </a:xfrm>
          </p:grpSpPr>
          <p:cxnSp>
            <p:nvCxnSpPr>
              <p:cNvPr id="221" name="Straight Arrow Connector 22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>
              <a:off x="3674781" y="3248559"/>
              <a:ext cx="806070" cy="2"/>
              <a:chOff x="1768929" y="2242225"/>
              <a:chExt cx="544286" cy="2"/>
            </a:xfrm>
          </p:grpSpPr>
          <p:cxnSp>
            <p:nvCxnSpPr>
              <p:cNvPr id="219" name="Straight Arrow Connector 21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 rot="5400000">
              <a:off x="1710221" y="3631050"/>
              <a:ext cx="745090" cy="4"/>
              <a:chOff x="1768929" y="2242225"/>
              <a:chExt cx="544286" cy="2"/>
            </a:xfrm>
          </p:grpSpPr>
          <p:cxnSp>
            <p:nvCxnSpPr>
              <p:cNvPr id="217" name="Straight Arrow Connector 21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 rot="5400000">
              <a:off x="3302236" y="3624555"/>
              <a:ext cx="745090" cy="4"/>
              <a:chOff x="1768929" y="2242225"/>
              <a:chExt cx="544286" cy="2"/>
            </a:xfrm>
          </p:grpSpPr>
          <p:cxnSp>
            <p:nvCxnSpPr>
              <p:cNvPr id="215" name="Straight Arrow Connector 21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 rot="5400000">
              <a:off x="4108308" y="2131005"/>
              <a:ext cx="745090" cy="4"/>
              <a:chOff x="1768929" y="2242225"/>
              <a:chExt cx="544286" cy="2"/>
            </a:xfrm>
          </p:grpSpPr>
          <p:cxnSp>
            <p:nvCxnSpPr>
              <p:cNvPr id="213" name="Straight Arrow Connector 21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/>
          </p:nvGrpSpPr>
          <p:grpSpPr>
            <a:xfrm>
              <a:off x="4478177" y="2501032"/>
              <a:ext cx="806070" cy="2"/>
              <a:chOff x="1768929" y="2242225"/>
              <a:chExt cx="544286" cy="2"/>
            </a:xfrm>
          </p:grpSpPr>
          <p:cxnSp>
            <p:nvCxnSpPr>
              <p:cNvPr id="211" name="Straight Arrow Connector 21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 rot="5400000">
              <a:off x="4105634" y="2873586"/>
              <a:ext cx="745090" cy="4"/>
              <a:chOff x="1768929" y="2242225"/>
              <a:chExt cx="544286" cy="2"/>
            </a:xfrm>
          </p:grpSpPr>
          <p:cxnSp>
            <p:nvCxnSpPr>
              <p:cNvPr id="209" name="Straight Arrow Connector 20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/>
          </p:nvGrpSpPr>
          <p:grpSpPr>
            <a:xfrm>
              <a:off x="4478177" y="3246085"/>
              <a:ext cx="806070" cy="2"/>
              <a:chOff x="1768929" y="2242225"/>
              <a:chExt cx="544286" cy="2"/>
            </a:xfrm>
          </p:grpSpPr>
          <p:cxnSp>
            <p:nvCxnSpPr>
              <p:cNvPr id="207" name="Straight Arrow Connector 20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 rot="5400000">
              <a:off x="4105634" y="3618640"/>
              <a:ext cx="745090" cy="4"/>
              <a:chOff x="1768929" y="2242225"/>
              <a:chExt cx="544286" cy="2"/>
            </a:xfrm>
          </p:grpSpPr>
          <p:cxnSp>
            <p:nvCxnSpPr>
              <p:cNvPr id="205" name="Straight Arrow Connector 20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>
              <a:off x="1265947" y="4006023"/>
              <a:ext cx="806070" cy="2"/>
              <a:chOff x="1768929" y="2242225"/>
              <a:chExt cx="544286" cy="2"/>
            </a:xfrm>
          </p:grpSpPr>
          <p:cxnSp>
            <p:nvCxnSpPr>
              <p:cNvPr id="203" name="Straight Arrow Connector 20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3674781" y="4006030"/>
              <a:ext cx="806070" cy="2"/>
              <a:chOff x="1768929" y="2242225"/>
              <a:chExt cx="544286" cy="2"/>
            </a:xfrm>
          </p:grpSpPr>
          <p:cxnSp>
            <p:nvCxnSpPr>
              <p:cNvPr id="201" name="Straight Arrow Connector 20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 rot="5400000">
              <a:off x="1710221" y="4388521"/>
              <a:ext cx="745090" cy="4"/>
              <a:chOff x="1768929" y="2242225"/>
              <a:chExt cx="544286" cy="2"/>
            </a:xfrm>
          </p:grpSpPr>
          <p:cxnSp>
            <p:nvCxnSpPr>
              <p:cNvPr id="199" name="Straight Arrow Connector 19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 rot="5400000">
              <a:off x="3302236" y="4382028"/>
              <a:ext cx="745090" cy="4"/>
              <a:chOff x="1768929" y="2242225"/>
              <a:chExt cx="544286" cy="2"/>
            </a:xfrm>
          </p:grpSpPr>
          <p:cxnSp>
            <p:nvCxnSpPr>
              <p:cNvPr id="197" name="Straight Arrow Connector 19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/>
            <p:cNvGrpSpPr/>
            <p:nvPr/>
          </p:nvGrpSpPr>
          <p:grpSpPr>
            <a:xfrm>
              <a:off x="4478177" y="4003558"/>
              <a:ext cx="806070" cy="2"/>
              <a:chOff x="1768929" y="2242225"/>
              <a:chExt cx="544286" cy="2"/>
            </a:xfrm>
          </p:grpSpPr>
          <p:cxnSp>
            <p:nvCxnSpPr>
              <p:cNvPr id="195" name="Straight Arrow Connector 19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/>
            <p:cNvGrpSpPr/>
            <p:nvPr/>
          </p:nvGrpSpPr>
          <p:grpSpPr>
            <a:xfrm rot="5400000">
              <a:off x="4105634" y="4376113"/>
              <a:ext cx="745090" cy="4"/>
              <a:chOff x="1768929" y="2242225"/>
              <a:chExt cx="544286" cy="2"/>
            </a:xfrm>
          </p:grpSpPr>
          <p:cxnSp>
            <p:nvCxnSpPr>
              <p:cNvPr id="193" name="Straight Arrow Connector 19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/>
            <p:cNvGrpSpPr/>
            <p:nvPr/>
          </p:nvGrpSpPr>
          <p:grpSpPr>
            <a:xfrm rot="5400000">
              <a:off x="4910716" y="2133992"/>
              <a:ext cx="745090" cy="4"/>
              <a:chOff x="1768929" y="2242225"/>
              <a:chExt cx="544286" cy="2"/>
            </a:xfrm>
          </p:grpSpPr>
          <p:cxnSp>
            <p:nvCxnSpPr>
              <p:cNvPr id="191" name="Straight Arrow Connector 19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 rot="5400000">
              <a:off x="5727533" y="2143938"/>
              <a:ext cx="745090" cy="4"/>
              <a:chOff x="1768929" y="2242225"/>
              <a:chExt cx="544286" cy="2"/>
            </a:xfrm>
          </p:grpSpPr>
          <p:cxnSp>
            <p:nvCxnSpPr>
              <p:cNvPr id="189" name="Straight Arrow Connector 18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/>
            <p:cNvGrpSpPr/>
            <p:nvPr/>
          </p:nvGrpSpPr>
          <p:grpSpPr>
            <a:xfrm>
              <a:off x="5280583" y="2504019"/>
              <a:ext cx="806070" cy="2"/>
              <a:chOff x="1768929" y="2242225"/>
              <a:chExt cx="544286" cy="2"/>
            </a:xfrm>
          </p:grpSpPr>
          <p:cxnSp>
            <p:nvCxnSpPr>
              <p:cNvPr id="187" name="Straight Arrow Connector 18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6086656" y="2504023"/>
              <a:ext cx="806070" cy="2"/>
              <a:chOff x="1768929" y="2242225"/>
              <a:chExt cx="544286" cy="2"/>
            </a:xfrm>
          </p:grpSpPr>
          <p:cxnSp>
            <p:nvCxnSpPr>
              <p:cNvPr id="185" name="Straight Arrow Connector 18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 rot="5400000">
              <a:off x="4908040" y="2876574"/>
              <a:ext cx="745090" cy="4"/>
              <a:chOff x="1768929" y="2242225"/>
              <a:chExt cx="544286" cy="2"/>
            </a:xfrm>
          </p:grpSpPr>
          <p:cxnSp>
            <p:nvCxnSpPr>
              <p:cNvPr id="183" name="Straight Arrow Connector 18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/>
            <p:cNvGrpSpPr/>
            <p:nvPr/>
          </p:nvGrpSpPr>
          <p:grpSpPr>
            <a:xfrm rot="5400000">
              <a:off x="5724857" y="2886517"/>
              <a:ext cx="745090" cy="4"/>
              <a:chOff x="1768929" y="2242225"/>
              <a:chExt cx="544286" cy="2"/>
            </a:xfrm>
          </p:grpSpPr>
          <p:cxnSp>
            <p:nvCxnSpPr>
              <p:cNvPr id="181" name="Straight Arrow Connector 18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5280583" y="3249074"/>
              <a:ext cx="806070" cy="2"/>
              <a:chOff x="1768929" y="2242225"/>
              <a:chExt cx="544286" cy="2"/>
            </a:xfrm>
          </p:grpSpPr>
          <p:cxnSp>
            <p:nvCxnSpPr>
              <p:cNvPr id="179" name="Straight Arrow Connector 17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6086656" y="3249076"/>
              <a:ext cx="806070" cy="2"/>
              <a:chOff x="1768929" y="2242225"/>
              <a:chExt cx="544286" cy="2"/>
            </a:xfrm>
          </p:grpSpPr>
          <p:cxnSp>
            <p:nvCxnSpPr>
              <p:cNvPr id="177" name="Straight Arrow Connector 17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 rot="5400000">
              <a:off x="4908040" y="3621629"/>
              <a:ext cx="745090" cy="4"/>
              <a:chOff x="1768929" y="2242225"/>
              <a:chExt cx="544286" cy="2"/>
            </a:xfrm>
          </p:grpSpPr>
          <p:cxnSp>
            <p:nvCxnSpPr>
              <p:cNvPr id="175" name="Straight Arrow Connector 17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/>
            <p:cNvGrpSpPr/>
            <p:nvPr/>
          </p:nvGrpSpPr>
          <p:grpSpPr>
            <a:xfrm rot="5400000">
              <a:off x="4908040" y="4379100"/>
              <a:ext cx="745090" cy="4"/>
              <a:chOff x="1768929" y="2242225"/>
              <a:chExt cx="544286" cy="2"/>
            </a:xfrm>
          </p:grpSpPr>
          <p:cxnSp>
            <p:nvCxnSpPr>
              <p:cNvPr id="173" name="Straight Arrow Connector 17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1269690" y="4745473"/>
              <a:ext cx="806070" cy="2"/>
              <a:chOff x="1768929" y="2242225"/>
              <a:chExt cx="544286" cy="2"/>
            </a:xfrm>
          </p:grpSpPr>
          <p:cxnSp>
            <p:nvCxnSpPr>
              <p:cNvPr id="171" name="Straight Arrow Connector 17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/>
            <p:cNvGrpSpPr/>
            <p:nvPr/>
          </p:nvGrpSpPr>
          <p:grpSpPr>
            <a:xfrm>
              <a:off x="2075762" y="4745477"/>
              <a:ext cx="806070" cy="2"/>
              <a:chOff x="1768929" y="2242225"/>
              <a:chExt cx="544286" cy="2"/>
            </a:xfrm>
          </p:grpSpPr>
          <p:cxnSp>
            <p:nvCxnSpPr>
              <p:cNvPr id="169" name="Straight Arrow Connector 16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/>
            <p:cNvGrpSpPr/>
            <p:nvPr/>
          </p:nvGrpSpPr>
          <p:grpSpPr>
            <a:xfrm>
              <a:off x="2881835" y="4745479"/>
              <a:ext cx="806070" cy="2"/>
              <a:chOff x="1768929" y="2242225"/>
              <a:chExt cx="544286" cy="2"/>
            </a:xfrm>
          </p:grpSpPr>
          <p:cxnSp>
            <p:nvCxnSpPr>
              <p:cNvPr id="167" name="Straight Arrow Connector 16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rgbClr val="000000"/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3678524" y="4745480"/>
              <a:ext cx="806070" cy="2"/>
              <a:chOff x="1768929" y="2242225"/>
              <a:chExt cx="544286" cy="2"/>
            </a:xfrm>
          </p:grpSpPr>
          <p:cxnSp>
            <p:nvCxnSpPr>
              <p:cNvPr id="165" name="Straight Arrow Connector 16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 rot="5400000">
              <a:off x="1713964" y="5127971"/>
              <a:ext cx="745090" cy="4"/>
              <a:chOff x="1768929" y="2242225"/>
              <a:chExt cx="544286" cy="2"/>
            </a:xfrm>
          </p:grpSpPr>
          <p:cxnSp>
            <p:nvCxnSpPr>
              <p:cNvPr id="163" name="Straight Arrow Connector 16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 rot="5400000">
              <a:off x="2509286" y="5127971"/>
              <a:ext cx="745090" cy="4"/>
              <a:chOff x="1768929" y="2242225"/>
              <a:chExt cx="544286" cy="2"/>
            </a:xfrm>
          </p:grpSpPr>
          <p:cxnSp>
            <p:nvCxnSpPr>
              <p:cNvPr id="161" name="Straight Arrow Connector 16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 rot="5400000">
              <a:off x="3305979" y="5121478"/>
              <a:ext cx="745090" cy="4"/>
              <a:chOff x="1768929" y="2242225"/>
              <a:chExt cx="544286" cy="2"/>
            </a:xfrm>
          </p:grpSpPr>
          <p:cxnSp>
            <p:nvCxnSpPr>
              <p:cNvPr id="159" name="Straight Arrow Connector 15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>
              <a:off x="4481920" y="4743008"/>
              <a:ext cx="806070" cy="2"/>
              <a:chOff x="1768929" y="2242225"/>
              <a:chExt cx="544286" cy="2"/>
            </a:xfrm>
          </p:grpSpPr>
          <p:cxnSp>
            <p:nvCxnSpPr>
              <p:cNvPr id="157" name="Straight Arrow Connector 15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/>
          </p:nvGrpSpPr>
          <p:grpSpPr>
            <a:xfrm rot="5400000">
              <a:off x="4109377" y="5115563"/>
              <a:ext cx="745090" cy="4"/>
              <a:chOff x="1768929" y="2242225"/>
              <a:chExt cx="544286" cy="2"/>
            </a:xfrm>
          </p:grpSpPr>
          <p:cxnSp>
            <p:nvCxnSpPr>
              <p:cNvPr id="155" name="Straight Arrow Connector 15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/>
          </p:nvGrpSpPr>
          <p:grpSpPr>
            <a:xfrm>
              <a:off x="5284327" y="4745996"/>
              <a:ext cx="806070" cy="2"/>
              <a:chOff x="1768929" y="2242225"/>
              <a:chExt cx="544286" cy="2"/>
            </a:xfrm>
          </p:grpSpPr>
          <p:cxnSp>
            <p:nvCxnSpPr>
              <p:cNvPr id="153" name="Straight Arrow Connector 15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6090399" y="4745999"/>
              <a:ext cx="806070" cy="2"/>
              <a:chOff x="1768929" y="2242225"/>
              <a:chExt cx="544286" cy="2"/>
            </a:xfrm>
          </p:grpSpPr>
          <p:cxnSp>
            <p:nvCxnSpPr>
              <p:cNvPr id="151" name="Straight Arrow Connector 15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6350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/>
            <p:cNvGrpSpPr/>
            <p:nvPr/>
          </p:nvGrpSpPr>
          <p:grpSpPr>
            <a:xfrm rot="5400000">
              <a:off x="4911783" y="5118550"/>
              <a:ext cx="745090" cy="4"/>
              <a:chOff x="1768929" y="2242225"/>
              <a:chExt cx="544286" cy="2"/>
            </a:xfrm>
          </p:grpSpPr>
          <p:cxnSp>
            <p:nvCxnSpPr>
              <p:cNvPr id="149" name="Straight Arrow Connector 14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/>
            <p:cNvGrpSpPr/>
            <p:nvPr/>
          </p:nvGrpSpPr>
          <p:grpSpPr>
            <a:xfrm rot="5400000">
              <a:off x="5728600" y="5128494"/>
              <a:ext cx="745090" cy="4"/>
              <a:chOff x="1768929" y="2242225"/>
              <a:chExt cx="544286" cy="2"/>
            </a:xfrm>
          </p:grpSpPr>
          <p:cxnSp>
            <p:nvCxnSpPr>
              <p:cNvPr id="147" name="Straight Arrow Connector 14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/>
            <p:cNvGrpSpPr/>
            <p:nvPr/>
          </p:nvGrpSpPr>
          <p:grpSpPr>
            <a:xfrm>
              <a:off x="1266678" y="5496739"/>
              <a:ext cx="806070" cy="2"/>
              <a:chOff x="1768929" y="2242225"/>
              <a:chExt cx="544286" cy="2"/>
            </a:xfrm>
          </p:grpSpPr>
          <p:cxnSp>
            <p:nvCxnSpPr>
              <p:cNvPr id="145" name="Straight Arrow Connector 14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>
              <a:off x="2072750" y="5496743"/>
              <a:ext cx="806070" cy="2"/>
              <a:chOff x="1768929" y="2242225"/>
              <a:chExt cx="544286" cy="2"/>
            </a:xfrm>
          </p:grpSpPr>
          <p:cxnSp>
            <p:nvCxnSpPr>
              <p:cNvPr id="143" name="Straight Arrow Connector 14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/>
            <p:cNvGrpSpPr/>
            <p:nvPr/>
          </p:nvGrpSpPr>
          <p:grpSpPr>
            <a:xfrm>
              <a:off x="2878822" y="5496745"/>
              <a:ext cx="806070" cy="2"/>
              <a:chOff x="1768929" y="2242225"/>
              <a:chExt cx="544286" cy="2"/>
            </a:xfrm>
          </p:grpSpPr>
          <p:cxnSp>
            <p:nvCxnSpPr>
              <p:cNvPr id="141" name="Straight Arrow Connector 14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/>
            <p:cNvGrpSpPr/>
            <p:nvPr/>
          </p:nvGrpSpPr>
          <p:grpSpPr>
            <a:xfrm>
              <a:off x="3675512" y="5496747"/>
              <a:ext cx="806070" cy="2"/>
              <a:chOff x="1768929" y="2242225"/>
              <a:chExt cx="544286" cy="2"/>
            </a:xfrm>
          </p:grpSpPr>
          <p:cxnSp>
            <p:nvCxnSpPr>
              <p:cNvPr id="139" name="Straight Arrow Connector 13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/>
            <p:cNvGrpSpPr/>
            <p:nvPr/>
          </p:nvGrpSpPr>
          <p:grpSpPr>
            <a:xfrm rot="5400000">
              <a:off x="1710951" y="5879237"/>
              <a:ext cx="745090" cy="4"/>
              <a:chOff x="1768929" y="2242225"/>
              <a:chExt cx="544286" cy="2"/>
            </a:xfrm>
          </p:grpSpPr>
          <p:cxnSp>
            <p:nvCxnSpPr>
              <p:cNvPr id="137" name="Straight Arrow Connector 13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 rot="5400000">
              <a:off x="2506273" y="5879237"/>
              <a:ext cx="745090" cy="4"/>
              <a:chOff x="1768929" y="2242225"/>
              <a:chExt cx="544286" cy="2"/>
            </a:xfrm>
          </p:grpSpPr>
          <p:cxnSp>
            <p:nvCxnSpPr>
              <p:cNvPr id="135" name="Straight Arrow Connector 13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/>
          </p:nvGrpSpPr>
          <p:grpSpPr>
            <a:xfrm rot="5400000">
              <a:off x="3302967" y="5872744"/>
              <a:ext cx="745090" cy="4"/>
              <a:chOff x="1768929" y="2242225"/>
              <a:chExt cx="544286" cy="2"/>
            </a:xfrm>
          </p:grpSpPr>
          <p:cxnSp>
            <p:nvCxnSpPr>
              <p:cNvPr id="133" name="Straight Arrow Connector 13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/>
            <p:cNvGrpSpPr/>
            <p:nvPr/>
          </p:nvGrpSpPr>
          <p:grpSpPr>
            <a:xfrm>
              <a:off x="4478908" y="5494275"/>
              <a:ext cx="806070" cy="2"/>
              <a:chOff x="1768929" y="2242225"/>
              <a:chExt cx="544286" cy="2"/>
            </a:xfrm>
          </p:grpSpPr>
          <p:cxnSp>
            <p:nvCxnSpPr>
              <p:cNvPr id="131" name="Straight Arrow Connector 13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/>
            <p:cNvGrpSpPr/>
            <p:nvPr/>
          </p:nvGrpSpPr>
          <p:grpSpPr>
            <a:xfrm rot="5400000">
              <a:off x="4106365" y="5866829"/>
              <a:ext cx="745090" cy="4"/>
              <a:chOff x="1768929" y="2242225"/>
              <a:chExt cx="544286" cy="2"/>
            </a:xfrm>
          </p:grpSpPr>
          <p:cxnSp>
            <p:nvCxnSpPr>
              <p:cNvPr id="129" name="Straight Arrow Connector 12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/>
            <p:cNvGrpSpPr/>
            <p:nvPr/>
          </p:nvGrpSpPr>
          <p:grpSpPr>
            <a:xfrm>
              <a:off x="5281314" y="5497262"/>
              <a:ext cx="806070" cy="2"/>
              <a:chOff x="1768929" y="2242225"/>
              <a:chExt cx="544286" cy="2"/>
            </a:xfrm>
          </p:grpSpPr>
          <p:cxnSp>
            <p:nvCxnSpPr>
              <p:cNvPr id="127" name="Straight Arrow Connector 12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6087386" y="5497266"/>
              <a:ext cx="806070" cy="2"/>
              <a:chOff x="1768929" y="2242225"/>
              <a:chExt cx="544286" cy="2"/>
            </a:xfrm>
          </p:grpSpPr>
          <p:cxnSp>
            <p:nvCxnSpPr>
              <p:cNvPr id="125" name="Straight Arrow Connector 12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 rot="5400000">
              <a:off x="4908771" y="5869816"/>
              <a:ext cx="745090" cy="4"/>
              <a:chOff x="1768929" y="2242225"/>
              <a:chExt cx="544286" cy="2"/>
            </a:xfrm>
          </p:grpSpPr>
          <p:cxnSp>
            <p:nvCxnSpPr>
              <p:cNvPr id="123" name="Straight Arrow Connector 12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 rot="5400000">
              <a:off x="5725588" y="5879760"/>
              <a:ext cx="745090" cy="4"/>
              <a:chOff x="1768929" y="2242225"/>
              <a:chExt cx="544286" cy="2"/>
            </a:xfrm>
          </p:grpSpPr>
          <p:cxnSp>
            <p:nvCxnSpPr>
              <p:cNvPr id="121" name="Straight Arrow Connector 12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 rot="5400000">
              <a:off x="5723731" y="3642960"/>
              <a:ext cx="745090" cy="4"/>
              <a:chOff x="1768929" y="2242225"/>
              <a:chExt cx="544286" cy="2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/>
            <p:cNvGrpSpPr/>
            <p:nvPr/>
          </p:nvGrpSpPr>
          <p:grpSpPr>
            <a:xfrm>
              <a:off x="5276781" y="4003041"/>
              <a:ext cx="806070" cy="2"/>
              <a:chOff x="1768929" y="2242225"/>
              <a:chExt cx="544286" cy="2"/>
            </a:xfrm>
          </p:grpSpPr>
          <p:cxnSp>
            <p:nvCxnSpPr>
              <p:cNvPr id="117" name="Straight Arrow Connector 11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/>
            <p:cNvGrpSpPr/>
            <p:nvPr/>
          </p:nvGrpSpPr>
          <p:grpSpPr>
            <a:xfrm>
              <a:off x="6082854" y="4003045"/>
              <a:ext cx="806070" cy="2"/>
              <a:chOff x="1768929" y="2242225"/>
              <a:chExt cx="544286" cy="2"/>
            </a:xfrm>
          </p:grpSpPr>
          <p:cxnSp>
            <p:nvCxnSpPr>
              <p:cNvPr id="115" name="Straight Arrow Connector 11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/>
            <p:cNvGrpSpPr/>
            <p:nvPr/>
          </p:nvGrpSpPr>
          <p:grpSpPr>
            <a:xfrm rot="5400000">
              <a:off x="5721055" y="4385540"/>
              <a:ext cx="745090" cy="4"/>
              <a:chOff x="1768929" y="2242225"/>
              <a:chExt cx="544286" cy="2"/>
            </a:xfrm>
          </p:grpSpPr>
          <p:cxnSp>
            <p:nvCxnSpPr>
              <p:cNvPr id="113" name="Straight Arrow Connector 112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 rot="5400000">
              <a:off x="2514890" y="3646472"/>
              <a:ext cx="745090" cy="4"/>
              <a:chOff x="1768929" y="2242225"/>
              <a:chExt cx="544286" cy="2"/>
            </a:xfrm>
          </p:grpSpPr>
          <p:cxnSp>
            <p:nvCxnSpPr>
              <p:cNvPr id="111" name="Straight Arrow Connector 110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/>
            <p:cNvGrpSpPr/>
            <p:nvPr/>
          </p:nvGrpSpPr>
          <p:grpSpPr>
            <a:xfrm>
              <a:off x="2067939" y="4006553"/>
              <a:ext cx="806070" cy="2"/>
              <a:chOff x="1768929" y="2242225"/>
              <a:chExt cx="544286" cy="2"/>
            </a:xfrm>
          </p:grpSpPr>
          <p:cxnSp>
            <p:nvCxnSpPr>
              <p:cNvPr id="109" name="Straight Arrow Connector 108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/>
            <p:cNvGrpSpPr/>
            <p:nvPr/>
          </p:nvGrpSpPr>
          <p:grpSpPr>
            <a:xfrm>
              <a:off x="2874012" y="4006557"/>
              <a:ext cx="806070" cy="2"/>
              <a:chOff x="1768929" y="2242225"/>
              <a:chExt cx="544286" cy="2"/>
            </a:xfrm>
          </p:grpSpPr>
          <p:cxnSp>
            <p:nvCxnSpPr>
              <p:cNvPr id="107" name="Straight Arrow Connector 106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Group 85"/>
            <p:cNvGrpSpPr/>
            <p:nvPr/>
          </p:nvGrpSpPr>
          <p:grpSpPr>
            <a:xfrm rot="5400000">
              <a:off x="2512213" y="4389052"/>
              <a:ext cx="745090" cy="4"/>
              <a:chOff x="1768929" y="2242225"/>
              <a:chExt cx="544286" cy="2"/>
            </a:xfrm>
          </p:grpSpPr>
          <p:cxnSp>
            <p:nvCxnSpPr>
              <p:cNvPr id="105" name="Straight Arrow Connector 104"/>
              <p:cNvCxnSpPr/>
              <p:nvPr/>
            </p:nvCxnSpPr>
            <p:spPr>
              <a:xfrm>
                <a:off x="1768929" y="2242225"/>
                <a:ext cx="300523" cy="2"/>
              </a:xfrm>
              <a:prstGeom prst="straightConnector1">
                <a:avLst/>
              </a:prstGeom>
              <a:ln w="3175" cmpd="sng">
                <a:solidFill>
                  <a:schemeClr val="tx1">
                    <a:lumMod val="95000"/>
                    <a:lumOff val="5000"/>
                  </a:schemeClr>
                </a:solidFill>
                <a:headEnd type="none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2043807" y="2242225"/>
                <a:ext cx="269408" cy="0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7" name="Picture 86" descr="Screen Shot 2016-08-18 at 3.21.08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160" y="2669129"/>
              <a:ext cx="408900" cy="364527"/>
            </a:xfrm>
            <a:prstGeom prst="rect">
              <a:avLst/>
            </a:prstGeom>
          </p:spPr>
        </p:pic>
        <p:cxnSp>
          <p:nvCxnSpPr>
            <p:cNvPr id="88" name="Straight Arrow Connector 87"/>
            <p:cNvCxnSpPr/>
            <p:nvPr/>
          </p:nvCxnSpPr>
          <p:spPr>
            <a:xfrm>
              <a:off x="1265947" y="4379859"/>
              <a:ext cx="5630524" cy="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269690" y="2134752"/>
              <a:ext cx="5619234" cy="12409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1265947" y="5117198"/>
              <a:ext cx="5622977" cy="8026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1269690" y="5868464"/>
              <a:ext cx="5619234" cy="1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1665041" y="1772798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4885262" y="1761449"/>
              <a:ext cx="0" cy="4474420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prstDash val="dot"/>
              <a:headEnd type="none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 descr="Screen Shot 2016-08-22 at 2.13.58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6322" y="3666964"/>
              <a:ext cx="237743" cy="181803"/>
            </a:xfrm>
            <a:prstGeom prst="rect">
              <a:avLst/>
            </a:prstGeom>
          </p:spPr>
        </p:pic>
        <p:grpSp>
          <p:nvGrpSpPr>
            <p:cNvPr id="95" name="Group 94"/>
            <p:cNvGrpSpPr/>
            <p:nvPr/>
          </p:nvGrpSpPr>
          <p:grpSpPr>
            <a:xfrm>
              <a:off x="2887438" y="3635690"/>
              <a:ext cx="2402993" cy="375527"/>
              <a:chOff x="3281097" y="3626121"/>
              <a:chExt cx="2402993" cy="375527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3674778" y="3626121"/>
                <a:ext cx="1602003" cy="37524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9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ight Triangle 102"/>
              <p:cNvSpPr/>
              <p:nvPr/>
            </p:nvSpPr>
            <p:spPr>
              <a:xfrm>
                <a:off x="5277005" y="3628429"/>
                <a:ext cx="407085" cy="370923"/>
              </a:xfrm>
              <a:prstGeom prst="rtTriangle">
                <a:avLst/>
              </a:prstGeom>
              <a:solidFill>
                <a:srgbClr val="0D0D0D">
                  <a:alpha val="2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ight Triangle 103"/>
              <p:cNvSpPr/>
              <p:nvPr/>
            </p:nvSpPr>
            <p:spPr>
              <a:xfrm flipH="1">
                <a:off x="3281097" y="3630725"/>
                <a:ext cx="393681" cy="370923"/>
              </a:xfrm>
              <a:prstGeom prst="rtTriangle">
                <a:avLst/>
              </a:prstGeom>
              <a:solidFill>
                <a:srgbClr val="0D0D0D">
                  <a:alpha val="2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6" name="Straight Connector 95"/>
            <p:cNvCxnSpPr/>
            <p:nvPr/>
          </p:nvCxnSpPr>
          <p:spPr>
            <a:xfrm>
              <a:off x="3281097" y="3633080"/>
              <a:ext cx="1599270" cy="381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endCxn id="101" idx="0"/>
            </p:cNvCxnSpPr>
            <p:nvPr/>
          </p:nvCxnSpPr>
          <p:spPr>
            <a:xfrm flipV="1">
              <a:off x="2877592" y="4003555"/>
              <a:ext cx="2399189" cy="314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04" idx="4"/>
            </p:cNvCxnSpPr>
            <p:nvPr/>
          </p:nvCxnSpPr>
          <p:spPr>
            <a:xfrm flipV="1">
              <a:off x="2887438" y="3633697"/>
              <a:ext cx="396980" cy="37752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ight Triangle 98"/>
            <p:cNvSpPr/>
            <p:nvPr/>
          </p:nvSpPr>
          <p:spPr>
            <a:xfrm rot="5400000">
              <a:off x="5306840" y="3615068"/>
              <a:ext cx="362061" cy="399763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Picture 99" descr="Screen Shot 2016-08-18 at 2.59.18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4651" y="3687060"/>
              <a:ext cx="224259" cy="165101"/>
            </a:xfrm>
            <a:prstGeom prst="rect">
              <a:avLst/>
            </a:prstGeom>
          </p:spPr>
        </p:pic>
        <p:sp>
          <p:nvSpPr>
            <p:cNvPr id="101" name="Isosceles Triangle 100"/>
            <p:cNvSpPr/>
            <p:nvPr/>
          </p:nvSpPr>
          <p:spPr>
            <a:xfrm rot="10800000">
              <a:off x="4872636" y="3633222"/>
              <a:ext cx="808290" cy="370333"/>
            </a:xfrm>
            <a:prstGeom prst="triangle">
              <a:avLst/>
            </a:prstGeom>
            <a:solidFill>
              <a:srgbClr val="0000FF">
                <a:alpha val="36000"/>
              </a:srgb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7432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Qudit Encoding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312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The commuting ribbon operators (“tunneling operators”) acting on ground state</a:t>
            </a:r>
            <a:r>
              <a:rPr lang="en-US" dirty="0"/>
              <a:t>:</a:t>
            </a:r>
            <a:endParaRPr lang="en-US" dirty="0" smtClean="0">
              <a:sym typeface="Wingdings"/>
            </a:endParaRPr>
          </a:p>
        </p:txBody>
      </p:sp>
      <p:pic>
        <p:nvPicPr>
          <p:cNvPr id="4" name="Picture 3" descr="fig2_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05" y="2586430"/>
            <a:ext cx="5507789" cy="31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3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Condensation Products  </a:t>
            </a:r>
            <a:r>
              <a:rPr lang="en-US" dirty="0">
                <a:solidFill>
                  <a:srgbClr val="2E7836"/>
                </a:solidFill>
              </a:rPr>
              <a:t>(6)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</p:txBody>
      </p:sp>
      <p:pic>
        <p:nvPicPr>
          <p:cNvPr id="15" name="Picture 14" descr="Screen Shot 2016-09-02 at 5.40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574750"/>
            <a:ext cx="2331453" cy="336823"/>
          </a:xfrm>
          <a:prstGeom prst="rect">
            <a:avLst/>
          </a:prstGeom>
        </p:spPr>
      </p:pic>
      <p:pic>
        <p:nvPicPr>
          <p:cNvPr id="16" name="Picture 15" descr="Screen Shot 2016-09-02 at 5.40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7" y="3174174"/>
            <a:ext cx="3534612" cy="272359"/>
          </a:xfrm>
          <a:prstGeom prst="rect">
            <a:avLst/>
          </a:prstGeom>
        </p:spPr>
      </p:pic>
      <p:pic>
        <p:nvPicPr>
          <p:cNvPr id="17" name="Picture 16" descr="Screen Shot 2016-09-02 at 5.40.4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05" y="3603624"/>
            <a:ext cx="7144599" cy="1813714"/>
          </a:xfrm>
          <a:prstGeom prst="rect">
            <a:avLst/>
          </a:prstGeom>
        </p:spPr>
      </p:pic>
      <p:pic>
        <p:nvPicPr>
          <p:cNvPr id="19" name="Picture 18" descr="Screen Shot 2016-09-02 at 5.47.3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55" y="1750409"/>
            <a:ext cx="7260443" cy="74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0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Inverse Condensation Products  </a:t>
            </a:r>
            <a:r>
              <a:rPr lang="en-US" sz="4000" dirty="0">
                <a:solidFill>
                  <a:srgbClr val="2E7836"/>
                </a:solidFill>
              </a:rPr>
              <a:t>(6)</a:t>
            </a:r>
            <a:endParaRPr lang="en-US" sz="4000" dirty="0"/>
          </a:p>
        </p:txBody>
      </p:sp>
      <p:pic>
        <p:nvPicPr>
          <p:cNvPr id="3" name="Picture 2" descr="Screen Shot 2016-09-02 at 5.48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4" y="2020486"/>
            <a:ext cx="7497011" cy="14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1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i="1" dirty="0"/>
              <a:t>G = Z</a:t>
            </a:r>
            <a:r>
              <a:rPr lang="en-US" i="1" baseline="-25000" dirty="0"/>
              <a:t>2  </a:t>
            </a:r>
            <a:r>
              <a:rPr lang="en-US" dirty="0"/>
              <a:t>(</a:t>
            </a:r>
            <a:r>
              <a:rPr lang="en-US" dirty="0" err="1"/>
              <a:t>Toric</a:t>
            </a:r>
            <a:r>
              <a:rPr lang="en-US" dirty="0"/>
              <a:t> Code)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Example: </a:t>
            </a:r>
            <a:r>
              <a:rPr lang="en-US" dirty="0" err="1" smtClean="0"/>
              <a:t>Toric</a:t>
            </a:r>
            <a:r>
              <a:rPr lang="en-US" dirty="0" smtClean="0"/>
              <a:t> code gapped boundaries, elementary </a:t>
            </a:r>
            <a:r>
              <a:rPr lang="en-US" dirty="0" smtClean="0"/>
              <a:t>excitations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99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3400"/>
            <a:ext cx="7543800" cy="2593975"/>
          </a:xfrm>
        </p:spPr>
        <p:txBody>
          <a:bodyPr/>
          <a:lstStyle/>
          <a:p>
            <a:r>
              <a:rPr lang="en-US" sz="4000" dirty="0" smtClean="0"/>
              <a:t>Part II: Algebraic Theory of Gapped Boundaries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9121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Summary of Algebraic Model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Bulk: Topological order given by </a:t>
            </a:r>
            <a:r>
              <a:rPr lang="en-US" dirty="0" err="1" smtClean="0"/>
              <a:t>Drinfeld</a:t>
            </a:r>
            <a:r>
              <a:rPr lang="en-US" dirty="0" smtClean="0"/>
              <a:t> center                     ,    a unitary fusion category 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/>
              <a:t>1,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>
                <a:solidFill>
                  <a:srgbClr val="7C7446"/>
                </a:solidFill>
              </a:rPr>
              <a:t>2)</a:t>
            </a:r>
            <a:endParaRPr lang="en-US" dirty="0">
              <a:solidFill>
                <a:srgbClr val="FFFF00"/>
              </a:solidFill>
            </a:endParaRPr>
          </a:p>
          <a:p>
            <a:pPr lvl="1">
              <a:lnSpc>
                <a:spcPct val="140000"/>
              </a:lnSpc>
            </a:pPr>
            <a:r>
              <a:rPr lang="en-US" dirty="0" smtClean="0"/>
              <a:t>      is a modular tensor category, </a:t>
            </a:r>
            <a:r>
              <a:rPr lang="en-US" dirty="0" err="1" smtClean="0"/>
              <a:t>anyons</a:t>
            </a:r>
            <a:r>
              <a:rPr lang="en-US" dirty="0" smtClean="0"/>
              <a:t> are simple objects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Gapped boundaries are indecomposable modules        of     , or equivalently, </a:t>
            </a:r>
            <a:r>
              <a:rPr lang="en-US" dirty="0" err="1" smtClean="0"/>
              <a:t>Lagrangian</a:t>
            </a:r>
            <a:r>
              <a:rPr lang="en-US" dirty="0" smtClean="0"/>
              <a:t> algebras      in      </a:t>
            </a:r>
            <a:r>
              <a:rPr lang="en-US" dirty="0" smtClean="0">
                <a:solidFill>
                  <a:srgbClr val="3366FF"/>
                </a:solidFill>
              </a:rPr>
              <a:t>(3)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Boundary excitations: objects in                          </a:t>
            </a:r>
            <a:r>
              <a:rPr lang="en-US" dirty="0" smtClean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90"/>
                </a:solidFill>
              </a:rPr>
              <a:t>4)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Defects </a:t>
            </a:r>
            <a:r>
              <a:rPr lang="en-US" dirty="0"/>
              <a:t>between </a:t>
            </a:r>
            <a:r>
              <a:rPr lang="en-US" dirty="0" smtClean="0"/>
              <a:t>boundaries: objects in                              </a:t>
            </a:r>
            <a:r>
              <a:rPr lang="en-US" dirty="0" smtClean="0">
                <a:solidFill>
                  <a:srgbClr val="660066"/>
                </a:solidFill>
              </a:rPr>
              <a:t>(5)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Condensation is a tensor </a:t>
            </a:r>
            <a:r>
              <a:rPr lang="en-US" dirty="0" err="1" smtClean="0"/>
              <a:t>functor</a:t>
            </a:r>
            <a:r>
              <a:rPr lang="en-US" dirty="0" smtClean="0">
                <a:solidFill>
                  <a:srgbClr val="2E7836"/>
                </a:solidFill>
              </a:rPr>
              <a:t> (6)</a:t>
            </a:r>
            <a:endParaRPr lang="en-US" dirty="0">
              <a:solidFill>
                <a:srgbClr val="2E7836"/>
              </a:solidFill>
            </a:endParaRPr>
          </a:p>
        </p:txBody>
      </p:sp>
      <p:pic>
        <p:nvPicPr>
          <p:cNvPr id="4" name="Picture 3" descr="Screen Shot 2016-09-06 at 10.31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327" y="1786324"/>
            <a:ext cx="1288348" cy="365760"/>
          </a:xfrm>
          <a:prstGeom prst="rect">
            <a:avLst/>
          </a:prstGeom>
        </p:spPr>
      </p:pic>
      <p:pic>
        <p:nvPicPr>
          <p:cNvPr id="5" name="Picture 4" descr="Screen Shot 2016-09-06 at 10.30.11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06"/>
          <a:stretch/>
        </p:blipFill>
        <p:spPr>
          <a:xfrm>
            <a:off x="7336619" y="3237037"/>
            <a:ext cx="226228" cy="429765"/>
          </a:xfrm>
          <a:prstGeom prst="rect">
            <a:avLst/>
          </a:prstGeom>
        </p:spPr>
      </p:pic>
      <p:pic>
        <p:nvPicPr>
          <p:cNvPr id="6" name="Picture 5" descr="Screen Shot 2016-09-06 at 10.15.48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84" y="2733135"/>
            <a:ext cx="278297" cy="320040"/>
          </a:xfrm>
          <a:prstGeom prst="rect">
            <a:avLst/>
          </a:prstGeom>
        </p:spPr>
      </p:pic>
      <p:pic>
        <p:nvPicPr>
          <p:cNvPr id="7" name="Picture 6" descr="Screen Shot 2016-09-06 at 10.15.48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76" y="3729662"/>
            <a:ext cx="278297" cy="320040"/>
          </a:xfrm>
          <a:prstGeom prst="rect">
            <a:avLst/>
          </a:prstGeom>
        </p:spPr>
      </p:pic>
      <p:pic>
        <p:nvPicPr>
          <p:cNvPr id="8" name="Picture 7" descr="Screen Shot 2016-08-15 at 5.29.34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9" r="6287"/>
          <a:stretch/>
        </p:blipFill>
        <p:spPr>
          <a:xfrm>
            <a:off x="6590165" y="3233758"/>
            <a:ext cx="382692" cy="433044"/>
          </a:xfrm>
          <a:prstGeom prst="rect">
            <a:avLst/>
          </a:prstGeom>
        </p:spPr>
      </p:pic>
      <p:pic>
        <p:nvPicPr>
          <p:cNvPr id="9" name="Picture 8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07" y="3736229"/>
            <a:ext cx="319638" cy="307207"/>
          </a:xfrm>
          <a:prstGeom prst="rect">
            <a:avLst/>
          </a:prstGeom>
        </p:spPr>
      </p:pic>
      <p:pic>
        <p:nvPicPr>
          <p:cNvPr id="10" name="Picture 9" descr="Screen Shot 2016-08-15 at 5.29.3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032" y="4262380"/>
            <a:ext cx="1554665" cy="375823"/>
          </a:xfrm>
          <a:prstGeom prst="rect">
            <a:avLst/>
          </a:prstGeom>
        </p:spPr>
      </p:pic>
      <p:pic>
        <p:nvPicPr>
          <p:cNvPr id="11" name="Picture 10" descr="Screen Shot 2016-09-06 at 11.34.59 AM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7" r="4942"/>
          <a:stretch/>
        </p:blipFill>
        <p:spPr>
          <a:xfrm>
            <a:off x="5449537" y="4772446"/>
            <a:ext cx="1797690" cy="402335"/>
          </a:xfrm>
          <a:prstGeom prst="rect">
            <a:avLst/>
          </a:prstGeom>
        </p:spPr>
      </p:pic>
      <p:pic>
        <p:nvPicPr>
          <p:cNvPr id="12" name="Picture 11" descr="Screen Shot 2016-09-06 at 10.30.11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06"/>
          <a:stretch/>
        </p:blipFill>
        <p:spPr>
          <a:xfrm>
            <a:off x="7727322" y="1760419"/>
            <a:ext cx="226228" cy="42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5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Qudit Encoding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Algebraic model of </a:t>
            </a:r>
            <a:r>
              <a:rPr lang="en-US" dirty="0" err="1" smtClean="0">
                <a:sym typeface="Wingdings"/>
              </a:rPr>
              <a:t>qudit</a:t>
            </a:r>
            <a:r>
              <a:rPr lang="en-US" dirty="0" smtClean="0">
                <a:sym typeface="Wingdings"/>
              </a:rPr>
              <a:t> encoding (abstract away details of lattice and Hamiltonian):</a:t>
            </a: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1651604" y="2857547"/>
            <a:ext cx="5300353" cy="3077336"/>
            <a:chOff x="625231" y="1045372"/>
            <a:chExt cx="8206154" cy="4552462"/>
          </a:xfrm>
        </p:grpSpPr>
        <p:grpSp>
          <p:nvGrpSpPr>
            <p:cNvPr id="16" name="Group 15"/>
            <p:cNvGrpSpPr/>
            <p:nvPr/>
          </p:nvGrpSpPr>
          <p:grpSpPr>
            <a:xfrm>
              <a:off x="625231" y="1045372"/>
              <a:ext cx="8206154" cy="4552462"/>
              <a:chOff x="1666875" y="1349375"/>
              <a:chExt cx="5937250" cy="3381375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666875" y="1460500"/>
                <a:ext cx="5937250" cy="3270250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484733" y="2674937"/>
                <a:ext cx="736600" cy="720725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026112" y="2674937"/>
                <a:ext cx="736600" cy="720725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" name="Picture 21" descr="Screen Shot 2016-08-19 at 9.35.40 A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9855" y="1349375"/>
                <a:ext cx="451159" cy="366796"/>
              </a:xfrm>
              <a:prstGeom prst="rect">
                <a:avLst/>
              </a:prstGeom>
            </p:spPr>
          </p:pic>
          <p:pic>
            <p:nvPicPr>
              <p:cNvPr id="23" name="Picture 22" descr="Screen Shot 2016-08-19 at 9.35.08 AM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8061" y="3434681"/>
                <a:ext cx="400476" cy="347472"/>
              </a:xfrm>
              <a:prstGeom prst="rect">
                <a:avLst/>
              </a:prstGeom>
            </p:spPr>
          </p:pic>
          <p:pic>
            <p:nvPicPr>
              <p:cNvPr id="24" name="Picture 23" descr="Screen Shot 2016-08-19 at 9.35.12 A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2505" y="3461417"/>
                <a:ext cx="419862" cy="347472"/>
              </a:xfrm>
              <a:prstGeom prst="rect">
                <a:avLst/>
              </a:prstGeom>
            </p:spPr>
          </p:pic>
          <p:cxnSp>
            <p:nvCxnSpPr>
              <p:cNvPr id="25" name="Straight Arrow Connector 24"/>
              <p:cNvCxnSpPr>
                <a:stCxn id="21" idx="6"/>
              </p:cNvCxnSpPr>
              <p:nvPr/>
            </p:nvCxnSpPr>
            <p:spPr>
              <a:xfrm flipV="1">
                <a:off x="3762712" y="3021263"/>
                <a:ext cx="876130" cy="14037"/>
              </a:xfrm>
              <a:prstGeom prst="straightConnector1">
                <a:avLst/>
              </a:prstGeom>
              <a:ln w="3175" cmpd="sng">
                <a:solidFill>
                  <a:srgbClr val="000000"/>
                </a:solidFill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endCxn id="20" idx="2"/>
              </p:cNvCxnSpPr>
              <p:nvPr/>
            </p:nvCxnSpPr>
            <p:spPr>
              <a:xfrm>
                <a:off x="4597400" y="3021263"/>
                <a:ext cx="887333" cy="4893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6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4543" y="2744207"/>
                <a:ext cx="217842" cy="228600"/>
              </a:xfrm>
              <a:prstGeom prst="rect">
                <a:avLst/>
              </a:prstGeom>
            </p:spPr>
          </p:pic>
        </p:grpSp>
        <p:pic>
          <p:nvPicPr>
            <p:cNvPr id="17" name="Picture 16" descr="Screen Shot 2016-08-18 at 4.43.16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789" y="3196421"/>
              <a:ext cx="274320" cy="268155"/>
            </a:xfrm>
            <a:prstGeom prst="rect">
              <a:avLst/>
            </a:prstGeom>
          </p:spPr>
        </p:pic>
        <p:pic>
          <p:nvPicPr>
            <p:cNvPr id="18" name="Picture 17" descr="Screen Shot 2016-08-18 at 4.43.22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385" y="3199030"/>
              <a:ext cx="259147" cy="265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8755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3400"/>
            <a:ext cx="7543800" cy="2593975"/>
          </a:xfrm>
        </p:spPr>
        <p:txBody>
          <a:bodyPr/>
          <a:lstStyle/>
          <a:p>
            <a:r>
              <a:rPr lang="en-US" sz="4000" dirty="0" smtClean="0"/>
              <a:t>Part III: Topological Quantum Computation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5616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Part III: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Tunnel-</a:t>
            </a:r>
            <a:r>
              <a:rPr lang="en-US" i="1" dirty="0" smtClean="0"/>
              <a:t>a</a:t>
            </a:r>
            <a:r>
              <a:rPr lang="en-US" dirty="0" smtClean="0"/>
              <a:t> operations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Braiding gapped boundaries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Topological charge measurement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Universal topological quantum computation</a:t>
            </a:r>
          </a:p>
        </p:txBody>
      </p:sp>
    </p:spTree>
    <p:extLst>
      <p:ext uri="{BB962C8B-B14F-4D97-AF65-F5344CB8AC3E}">
        <p14:creationId xmlns:p14="http://schemas.microsoft.com/office/powerpoint/2010/main" val="1292374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Tunnel-</a:t>
            </a:r>
            <a:r>
              <a:rPr lang="en-US" sz="4000" i="1" dirty="0" smtClean="0"/>
              <a:t>a</a:t>
            </a:r>
            <a:r>
              <a:rPr lang="en-US" sz="4000" dirty="0" smtClean="0"/>
              <a:t> </a:t>
            </a:r>
            <a:r>
              <a:rPr lang="en-US" sz="4000" dirty="0"/>
              <a:t>O</a:t>
            </a:r>
            <a:r>
              <a:rPr lang="en-US" sz="4000" dirty="0" smtClean="0"/>
              <a:t>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Tunneling operator: apply </a:t>
            </a:r>
            <a:r>
              <a:rPr lang="en-US" i="1" dirty="0"/>
              <a:t>a</a:t>
            </a:r>
            <a:r>
              <a:rPr lang="en-US" dirty="0" smtClean="0"/>
              <a:t> ribbon operator to state with ribbon </a:t>
            </a:r>
            <a:r>
              <a:rPr lang="en-US" i="1" dirty="0" smtClean="0"/>
              <a:t>b</a:t>
            </a:r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 marL="114300" indent="0">
              <a:lnSpc>
                <a:spcPct val="140000"/>
              </a:lnSpc>
              <a:buNone/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Result may be computed using data of the modular tensor category and indecomposable modules</a:t>
            </a:r>
          </a:p>
        </p:txBody>
      </p:sp>
      <p:pic>
        <p:nvPicPr>
          <p:cNvPr id="15" name="Picture 14" descr="ch5_1_tunnel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46" y="2301397"/>
            <a:ext cx="4041453" cy="301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3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5_3_braid_mo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26" y="2215447"/>
            <a:ext cx="3477124" cy="3874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Braiding Gapped Boundaries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Braid one gapped boundary around another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Pure braid group representation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Result </a:t>
            </a:r>
            <a:r>
              <a:rPr lang="en-US" dirty="0"/>
              <a:t>may be computed using </a:t>
            </a:r>
            <a:r>
              <a:rPr lang="en-US" dirty="0" smtClean="0"/>
              <a:t>data                                                   of </a:t>
            </a:r>
            <a:r>
              <a:rPr lang="en-US" dirty="0"/>
              <a:t>the modular </a:t>
            </a:r>
            <a:r>
              <a:rPr lang="en-US" dirty="0" smtClean="0"/>
              <a:t>tensor category</a:t>
            </a:r>
          </a:p>
          <a:p>
            <a:pPr>
              <a:lnSpc>
                <a:spcPct val="14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611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Topological Charge Measurement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59022"/>
          </a:xfrm>
        </p:spPr>
        <p:txBody>
          <a:bodyPr>
            <a:normAutofit/>
          </a:bodyPr>
          <a:lstStyle/>
          <a:p>
            <a:pPr marL="342900" lvl="1">
              <a:lnSpc>
                <a:spcPct val="140000"/>
              </a:lnSpc>
              <a:buClr>
                <a:schemeClr val="accent1"/>
              </a:buClr>
            </a:pPr>
            <a:r>
              <a:rPr lang="en-US" sz="2200" dirty="0" smtClean="0"/>
              <a:t>Topological </a:t>
            </a:r>
            <a:r>
              <a:rPr lang="en-US" sz="2200" dirty="0"/>
              <a:t>c</a:t>
            </a:r>
            <a:r>
              <a:rPr lang="en-US" sz="2200" dirty="0" smtClean="0"/>
              <a:t>harge p</a:t>
            </a:r>
            <a:r>
              <a:rPr lang="en-US" sz="2200" dirty="0"/>
              <a:t>rojection (</a:t>
            </a:r>
            <a:r>
              <a:rPr lang="en-US" sz="2200" dirty="0" err="1"/>
              <a:t>Barkeshli</a:t>
            </a:r>
            <a:r>
              <a:rPr lang="en-US" sz="2200" dirty="0"/>
              <a:t> and Freedman, </a:t>
            </a:r>
            <a:r>
              <a:rPr lang="en-US" sz="2200" dirty="0" smtClean="0"/>
              <a:t>2016)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Doubled theories: Wilson line lifts to a loop </a:t>
            </a:r>
            <a:r>
              <a:rPr lang="en-US" dirty="0" smtClean="0">
                <a:sym typeface="Wingdings"/>
              </a:rPr>
              <a:t> measure topological charge through the loop</a:t>
            </a:r>
          </a:p>
          <a:p>
            <a:pPr lvl="1"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 lvl="1"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 lvl="1"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 marL="411480" lvl="1" indent="0">
              <a:lnSpc>
                <a:spcPct val="140000"/>
              </a:lnSpc>
              <a:buNone/>
            </a:pPr>
            <a:endParaRPr lang="en-US" dirty="0">
              <a:sym typeface="Wingdings"/>
            </a:endParaRP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Generalized topological charge measurements: measure </a:t>
            </a:r>
            <a:r>
              <a:rPr lang="en-US" dirty="0" err="1" smtClean="0">
                <a:sym typeface="Wingdings"/>
              </a:rPr>
              <a:t>Hermitian</a:t>
            </a:r>
            <a:r>
              <a:rPr lang="en-US" dirty="0" smtClean="0">
                <a:sym typeface="Wingdings"/>
              </a:rPr>
              <a:t> “Wilson operators” along </a:t>
            </a:r>
            <a:r>
              <a:rPr lang="el-GR" i="1" dirty="0" smtClean="0">
                <a:sym typeface="Wingdings"/>
              </a:rPr>
              <a:t>γ</a:t>
            </a:r>
            <a:r>
              <a:rPr lang="en-US" i="1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or </a:t>
            </a:r>
            <a:r>
              <a:rPr lang="el-GR" i="1" dirty="0" smtClean="0">
                <a:sym typeface="Wingdings"/>
              </a:rPr>
              <a:t>α</a:t>
            </a:r>
            <a:r>
              <a:rPr lang="en-US" i="1" baseline="-25000" dirty="0" err="1" smtClean="0">
                <a:sym typeface="Wingdings"/>
              </a:rPr>
              <a:t>i</a:t>
            </a:r>
            <a:endParaRPr lang="en-US" i="1" baseline="-25000" dirty="0" smtClean="0">
              <a:sym typeface="Wingdings"/>
            </a:endParaRPr>
          </a:p>
        </p:txBody>
      </p:sp>
      <p:pic>
        <p:nvPicPr>
          <p:cNvPr id="6" name="Picture 5" descr="Screen Shot 2016-09-03 at 6.22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44" y="5077132"/>
            <a:ext cx="2284515" cy="594238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300907" y="3184411"/>
            <a:ext cx="3099095" cy="1782701"/>
            <a:chOff x="1272263" y="812466"/>
            <a:chExt cx="7250020" cy="4170450"/>
          </a:xfrm>
        </p:grpSpPr>
        <p:sp>
          <p:nvSpPr>
            <p:cNvPr id="7" name="Oval 6"/>
            <p:cNvSpPr/>
            <p:nvPr/>
          </p:nvSpPr>
          <p:spPr>
            <a:xfrm>
              <a:off x="1272263" y="812466"/>
              <a:ext cx="6473401" cy="4170450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413927" y="2117330"/>
              <a:ext cx="1642053" cy="1377579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959274" y="2117330"/>
              <a:ext cx="1642053" cy="1377579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055981" y="2843631"/>
              <a:ext cx="903293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4714799" y="1835826"/>
              <a:ext cx="2111451" cy="1938224"/>
            </a:xfrm>
            <a:prstGeom prst="ellipse">
              <a:avLst/>
            </a:prstGeom>
            <a:noFill/>
            <a:ln w="28575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Screen Shot 2016-09-04 at 10.44.20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544" y="2931588"/>
              <a:ext cx="296499" cy="331024"/>
            </a:xfrm>
            <a:prstGeom prst="rect">
              <a:avLst/>
            </a:prstGeom>
          </p:spPr>
        </p:pic>
        <p:pic>
          <p:nvPicPr>
            <p:cNvPr id="13" name="Picture 12" descr="Screen Shot 2016-09-04 at 10.44.1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8079" y="2910916"/>
              <a:ext cx="481547" cy="338328"/>
            </a:xfrm>
            <a:prstGeom prst="rect">
              <a:avLst/>
            </a:prstGeom>
          </p:spPr>
        </p:pic>
        <p:pic>
          <p:nvPicPr>
            <p:cNvPr id="14" name="Picture 13" descr="Screen Shot 2016-09-04 at 10.15.43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474" y="1046201"/>
              <a:ext cx="432990" cy="393627"/>
            </a:xfrm>
            <a:prstGeom prst="rect">
              <a:avLst/>
            </a:prstGeom>
          </p:spPr>
        </p:pic>
        <p:pic>
          <p:nvPicPr>
            <p:cNvPr id="15" name="Picture 14" descr="Screen Shot 2016-08-19 at 9.35.08 A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1440" y="2592208"/>
              <a:ext cx="553517" cy="467814"/>
            </a:xfrm>
            <a:prstGeom prst="rect">
              <a:avLst/>
            </a:prstGeom>
          </p:spPr>
        </p:pic>
        <p:pic>
          <p:nvPicPr>
            <p:cNvPr id="16" name="Picture 15" descr="Screen Shot 2016-08-19 at 9.35.12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8851" y="2596356"/>
              <a:ext cx="580311" cy="467814"/>
            </a:xfrm>
            <a:prstGeom prst="rect">
              <a:avLst/>
            </a:prstGeom>
          </p:spPr>
        </p:pic>
        <p:pic>
          <p:nvPicPr>
            <p:cNvPr id="17" name="Picture 16" descr="Screen Shot 2016-09-05 at 12.13.37 A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247" y="1439828"/>
              <a:ext cx="489952" cy="509663"/>
            </a:xfrm>
            <a:prstGeom prst="rect">
              <a:avLst/>
            </a:prstGeom>
          </p:spPr>
        </p:pic>
        <p:cxnSp>
          <p:nvCxnSpPr>
            <p:cNvPr id="18" name="Straight Connector 17"/>
            <p:cNvCxnSpPr/>
            <p:nvPr/>
          </p:nvCxnSpPr>
          <p:spPr>
            <a:xfrm flipH="1">
              <a:off x="4572419" y="2842462"/>
              <a:ext cx="9144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  <a:headEnd type="triangle" w="lg" len="lg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719682" y="1835826"/>
              <a:ext cx="107162" cy="0"/>
            </a:xfrm>
            <a:prstGeom prst="line">
              <a:avLst/>
            </a:prstGeom>
            <a:ln w="28575" cmpd="sng">
              <a:solidFill>
                <a:srgbClr val="0000FF"/>
              </a:solidFill>
              <a:prstDash val="solid"/>
              <a:headEnd type="none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Screen Shot 2016-08-19 at 9.35.40 AM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6804" y="2596356"/>
              <a:ext cx="585479" cy="463666"/>
            </a:xfrm>
            <a:prstGeom prst="rect">
              <a:avLst/>
            </a:prstGeom>
          </p:spPr>
        </p:pic>
      </p:grp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4781968" y="3094127"/>
            <a:ext cx="2928750" cy="2011228"/>
            <a:chOff x="1272263" y="812466"/>
            <a:chExt cx="6473401" cy="4445407"/>
          </a:xfrm>
        </p:grpSpPr>
        <p:grpSp>
          <p:nvGrpSpPr>
            <p:cNvPr id="38" name="Group 37"/>
            <p:cNvGrpSpPr/>
            <p:nvPr/>
          </p:nvGrpSpPr>
          <p:grpSpPr>
            <a:xfrm>
              <a:off x="1272263" y="812466"/>
              <a:ext cx="6473401" cy="4445407"/>
              <a:chOff x="1272263" y="812466"/>
              <a:chExt cx="6473401" cy="4445407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1272263" y="2335382"/>
                <a:ext cx="6473401" cy="2922491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13927" y="3249781"/>
                <a:ext cx="1642053" cy="965354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959274" y="3249781"/>
                <a:ext cx="1642053" cy="965354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272263" y="1044038"/>
                <a:ext cx="6473401" cy="2922491"/>
              </a:xfrm>
              <a:prstGeom prst="ellipse">
                <a:avLst/>
              </a:prstGeom>
              <a:solidFill>
                <a:schemeClr val="bg1"/>
              </a:solidFill>
              <a:ln w="9525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272263" y="812466"/>
                <a:ext cx="6473401" cy="3093767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413927" y="1780454"/>
                <a:ext cx="1642053" cy="1021930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4959274" y="1780454"/>
                <a:ext cx="1642053" cy="1021930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Straight Connector 54"/>
              <p:cNvCxnSpPr>
                <a:stCxn id="52" idx="2"/>
                <a:endCxn id="48" idx="2"/>
              </p:cNvCxnSpPr>
              <p:nvPr/>
            </p:nvCxnSpPr>
            <p:spPr>
              <a:xfrm>
                <a:off x="1272263" y="2359350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2413927" y="2335382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4074699" y="2335382"/>
                <a:ext cx="0" cy="1437278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4959274" y="2359350"/>
                <a:ext cx="0" cy="1437278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6592896" y="2319246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7745664" y="2359350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4055981" y="2319246"/>
                <a:ext cx="903293" cy="0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Oval 61"/>
              <p:cNvSpPr/>
              <p:nvPr/>
            </p:nvSpPr>
            <p:spPr>
              <a:xfrm>
                <a:off x="4714799" y="1571626"/>
                <a:ext cx="2111451" cy="1437834"/>
              </a:xfrm>
              <a:prstGeom prst="ellipse">
                <a:avLst/>
              </a:prstGeom>
              <a:noFill/>
              <a:ln w="28575" cmpd="sng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9" name="Picture 38" descr="Screen Shot 2016-09-04 at 10.15.55 PM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396" y="2052326"/>
              <a:ext cx="578953" cy="533840"/>
            </a:xfrm>
            <a:prstGeom prst="rect">
              <a:avLst/>
            </a:prstGeom>
          </p:spPr>
        </p:pic>
        <p:pic>
          <p:nvPicPr>
            <p:cNvPr id="40" name="Picture 39" descr="Screen Shot 2016-09-04 at 10.15.59 PM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396" y="3701380"/>
              <a:ext cx="555337" cy="494413"/>
            </a:xfrm>
            <a:prstGeom prst="rect">
              <a:avLst/>
            </a:prstGeom>
          </p:spPr>
        </p:pic>
        <p:pic>
          <p:nvPicPr>
            <p:cNvPr id="41" name="Picture 40" descr="Screen Shot 2016-09-04 at 10.44.20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4619" y="1936821"/>
              <a:ext cx="296499" cy="331024"/>
            </a:xfrm>
            <a:prstGeom prst="rect">
              <a:avLst/>
            </a:prstGeom>
          </p:spPr>
        </p:pic>
        <p:pic>
          <p:nvPicPr>
            <p:cNvPr id="42" name="Picture 41" descr="Screen Shot 2016-09-04 at 10.44.1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6250" y="2464056"/>
              <a:ext cx="481547" cy="338328"/>
            </a:xfrm>
            <a:prstGeom prst="rect">
              <a:avLst/>
            </a:prstGeom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5569943" y="3830755"/>
              <a:ext cx="0" cy="1363047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928343" y="3701380"/>
              <a:ext cx="0" cy="1363047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4055980" y="3772660"/>
              <a:ext cx="903293" cy="0"/>
            </a:xfrm>
            <a:prstGeom prst="line">
              <a:avLst/>
            </a:prstGeom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4514311" y="2317476"/>
              <a:ext cx="79142" cy="0"/>
            </a:xfrm>
            <a:prstGeom prst="line">
              <a:avLst/>
            </a:prstGeom>
            <a:ln w="38100" cmpd="sng">
              <a:solidFill>
                <a:srgbClr val="FF0000"/>
              </a:solidFill>
              <a:prstDash val="solid"/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460014" y="3772678"/>
              <a:ext cx="75593" cy="0"/>
            </a:xfrm>
            <a:prstGeom prst="line">
              <a:avLst/>
            </a:prstGeom>
            <a:ln w="38100" cmpd="sng">
              <a:solidFill>
                <a:srgbClr val="FF0000"/>
              </a:solidFill>
              <a:prstDash val="solid"/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092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Universal Gate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0" b="90649"/>
          <a:stretch/>
        </p:blipFill>
        <p:spPr>
          <a:xfrm>
            <a:off x="457200" y="1417639"/>
            <a:ext cx="7620000" cy="567324"/>
          </a:xfrm>
          <a:prstGeom prst="rect">
            <a:avLst/>
          </a:prstGeom>
        </p:spPr>
      </p:pic>
      <p:pic>
        <p:nvPicPr>
          <p:cNvPr id="5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0" b="72826"/>
          <a:stretch/>
        </p:blipFill>
        <p:spPr>
          <a:xfrm>
            <a:off x="457200" y="2060223"/>
            <a:ext cx="7620000" cy="874889"/>
          </a:xfrm>
          <a:prstGeom prst="rect">
            <a:avLst/>
          </a:prstGeom>
        </p:spPr>
      </p:pic>
      <p:pic>
        <p:nvPicPr>
          <p:cNvPr id="6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6" b="61053"/>
          <a:stretch/>
        </p:blipFill>
        <p:spPr>
          <a:xfrm>
            <a:off x="447793" y="2981145"/>
            <a:ext cx="7620000" cy="567324"/>
          </a:xfrm>
          <a:prstGeom prst="rect">
            <a:avLst/>
          </a:prstGeom>
        </p:spPr>
      </p:pic>
      <p:pic>
        <p:nvPicPr>
          <p:cNvPr id="7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9" b="41728"/>
          <a:stretch/>
        </p:blipFill>
        <p:spPr>
          <a:xfrm>
            <a:off x="438386" y="3641548"/>
            <a:ext cx="7620000" cy="977490"/>
          </a:xfrm>
          <a:prstGeom prst="rect">
            <a:avLst/>
          </a:prstGeom>
        </p:spPr>
      </p:pic>
      <p:pic>
        <p:nvPicPr>
          <p:cNvPr id="11" name="Picture 10" descr="Screen Shot 2016-09-30 at 10.01.2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4" y="4778590"/>
            <a:ext cx="5631814" cy="227132"/>
          </a:xfrm>
          <a:prstGeom prst="rect">
            <a:avLst/>
          </a:prstGeom>
        </p:spPr>
      </p:pic>
      <p:pic>
        <p:nvPicPr>
          <p:cNvPr id="13" name="Picture 12" descr="Screen Shot 2016-09-30 at 9.59.5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4" y="5193918"/>
            <a:ext cx="6887840" cy="4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1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Universal gate </a:t>
            </a:r>
            <a:r>
              <a:rPr lang="en-US" dirty="0" smtClean="0"/>
              <a:t>set:</a:t>
            </a:r>
            <a:endParaRPr lang="en-US" dirty="0" smtClean="0"/>
          </a:p>
          <a:p>
            <a:pPr lvl="1">
              <a:lnSpc>
                <a:spcPct val="140000"/>
              </a:lnSpc>
            </a:pPr>
            <a:r>
              <a:rPr lang="en-US" dirty="0" err="1" smtClean="0"/>
              <a:t>Hadamard</a:t>
            </a:r>
            <a:r>
              <a:rPr lang="en-US" dirty="0" smtClean="0"/>
              <a:t>: Topological charge projection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SUM</a:t>
            </a:r>
            <a:r>
              <a:rPr lang="en-US" i="1" baseline="-25000" dirty="0" smtClean="0"/>
              <a:t>3</a:t>
            </a:r>
            <a:r>
              <a:rPr lang="en-US" dirty="0" smtClean="0"/>
              <a:t>: Braiding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Q</a:t>
            </a:r>
            <a:r>
              <a:rPr lang="en-US" i="1" baseline="-25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phase gate: Topological charge projection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Pauli-</a:t>
            </a:r>
            <a:r>
              <a:rPr lang="en-US" i="1" dirty="0" smtClean="0"/>
              <a:t>X</a:t>
            </a:r>
            <a:r>
              <a:rPr lang="en-US" dirty="0" smtClean="0"/>
              <a:t>: Tunnel </a:t>
            </a:r>
            <a:r>
              <a:rPr lang="en-US" i="1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anyon</a:t>
            </a:r>
            <a:endParaRPr lang="en-US" dirty="0" smtClean="0"/>
          </a:p>
          <a:p>
            <a:pPr lvl="1">
              <a:lnSpc>
                <a:spcPct val="140000"/>
              </a:lnSpc>
            </a:pPr>
            <a:r>
              <a:rPr lang="en-US" dirty="0" smtClean="0"/>
              <a:t>Coherent projection: generalized topological charge           measurement (require measurement </a:t>
            </a:r>
            <a:r>
              <a:rPr lang="en-US" i="1" dirty="0" smtClean="0"/>
              <a:t>1-P</a:t>
            </a:r>
            <a:r>
              <a:rPr lang="en-US" dirty="0" smtClean="0"/>
              <a:t>, where </a:t>
            </a:r>
            <a:r>
              <a:rPr lang="en-US" i="1" dirty="0" smtClean="0"/>
              <a:t>P</a:t>
            </a:r>
            <a:r>
              <a:rPr lang="en-US" dirty="0" smtClean="0"/>
              <a:t> is a        topological charge projection)</a:t>
            </a:r>
          </a:p>
          <a:p>
            <a:pPr>
              <a:lnSpc>
                <a:spcPct val="140000"/>
              </a:lnSpc>
            </a:pPr>
            <a:r>
              <a:rPr lang="en-US" dirty="0"/>
              <a:t>Purely </a:t>
            </a:r>
            <a:r>
              <a:rPr lang="en-US" dirty="0" err="1"/>
              <a:t>abelian</a:t>
            </a:r>
            <a:r>
              <a:rPr lang="en-US" dirty="0"/>
              <a:t> theory 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Proposal to physically realize              gapped boundaries in        doubled fractional quantum Hall systems (</a:t>
            </a:r>
            <a:r>
              <a:rPr lang="en-US" dirty="0" err="1" smtClean="0"/>
              <a:t>Barkeshli</a:t>
            </a:r>
            <a:r>
              <a:rPr lang="en-US" dirty="0"/>
              <a:t>,</a:t>
            </a:r>
            <a:r>
              <a:rPr lang="en-US" dirty="0" smtClean="0"/>
              <a:t> 2016)</a:t>
            </a:r>
          </a:p>
        </p:txBody>
      </p:sp>
      <p:pic>
        <p:nvPicPr>
          <p:cNvPr id="6" name="Picture 5" descr="Screen Shot 2016-09-03 at 6.25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01"/>
          <a:stretch/>
        </p:blipFill>
        <p:spPr>
          <a:xfrm>
            <a:off x="2851931" y="479779"/>
            <a:ext cx="1537229" cy="812775"/>
          </a:xfrm>
          <a:prstGeom prst="rect">
            <a:avLst/>
          </a:prstGeom>
        </p:spPr>
      </p:pic>
      <p:pic>
        <p:nvPicPr>
          <p:cNvPr id="7" name="Picture 6" descr="Screen Shot 2016-09-03 at 6.25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01"/>
          <a:stretch/>
        </p:blipFill>
        <p:spPr>
          <a:xfrm>
            <a:off x="3889846" y="5525386"/>
            <a:ext cx="738601" cy="390519"/>
          </a:xfrm>
          <a:prstGeom prst="rect">
            <a:avLst/>
          </a:prstGeom>
        </p:spPr>
      </p:pic>
      <p:pic>
        <p:nvPicPr>
          <p:cNvPr id="8" name="Picture 7" descr="ch6_2_dz3_braid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67" y="278851"/>
            <a:ext cx="2481837" cy="2642697"/>
          </a:xfrm>
          <a:prstGeom prst="rect">
            <a:avLst/>
          </a:prstGeom>
        </p:spPr>
      </p:pic>
      <p:pic>
        <p:nvPicPr>
          <p:cNvPr id="9" name="Picture 8" descr="Screen Shot 2016-09-30 at 9.07.3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51" y="2977446"/>
            <a:ext cx="83726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4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Acknowledgments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106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Special thanks to Cesar Galindo, Shawn Cui, </a:t>
            </a:r>
            <a:r>
              <a:rPr lang="en-US" dirty="0" err="1" smtClean="0"/>
              <a:t>Maissam</a:t>
            </a:r>
            <a:r>
              <a:rPr lang="en-US" dirty="0" smtClean="0"/>
              <a:t> </a:t>
            </a:r>
            <a:r>
              <a:rPr lang="en-US" dirty="0" err="1" smtClean="0"/>
              <a:t>Barkeshli</a:t>
            </a:r>
            <a:r>
              <a:rPr lang="en-US" dirty="0" smtClean="0"/>
              <a:t>, and Alexei </a:t>
            </a:r>
            <a:r>
              <a:rPr lang="en-US" dirty="0" err="1" smtClean="0"/>
              <a:t>Davydov</a:t>
            </a:r>
            <a:r>
              <a:rPr lang="en-US" dirty="0" smtClean="0"/>
              <a:t> for answering many questions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Many thanks to Prof. Freedman and everyone at Station Q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None of this would have been possible without the guidance and dedication of Prof. </a:t>
            </a:r>
            <a:r>
              <a:rPr lang="en-US" dirty="0" err="1" smtClean="0"/>
              <a:t>Zhenghan</a:t>
            </a:r>
            <a:r>
              <a:rPr lang="en-US" dirty="0" smtClean="0"/>
              <a:t> Wang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5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34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27484</TotalTime>
  <Words>2186</Words>
  <Application>Microsoft Macintosh PowerPoint</Application>
  <PresentationFormat>On-screen Show (4:3)</PresentationFormat>
  <Paragraphs>363</Paragraphs>
  <Slides>40</Slides>
  <Notes>33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Adjacency</vt:lpstr>
      <vt:lpstr>Topological Quantum Computation with Gapped Boundaries</vt:lpstr>
      <vt:lpstr>Contents</vt:lpstr>
      <vt:lpstr>Introduction</vt:lpstr>
      <vt:lpstr>Introduction</vt:lpstr>
      <vt:lpstr>Previous Works</vt:lpstr>
      <vt:lpstr>Part I: Hamiltonian Realization of Gapped Boundaries</vt:lpstr>
      <vt:lpstr>Overview: Parts I and II</vt:lpstr>
      <vt:lpstr>Part I: Overview</vt:lpstr>
      <vt:lpstr>Kitaev Quantum Double Models  (1)</vt:lpstr>
      <vt:lpstr>Kitaev Quantum Double Models  (1)</vt:lpstr>
      <vt:lpstr>Kitaev Quantum Double Models  (1)</vt:lpstr>
      <vt:lpstr>Ribbon Operators  (2)</vt:lpstr>
      <vt:lpstr>Ribbon Operators  (2)</vt:lpstr>
      <vt:lpstr>Elementary Excitations  (2)</vt:lpstr>
      <vt:lpstr>Example: G = Z2  (Toric Code)</vt:lpstr>
      <vt:lpstr>Kitaev Models with Boundary</vt:lpstr>
      <vt:lpstr>“Hole” Hamiltonian  (3)</vt:lpstr>
      <vt:lpstr>Gapped Boundary Hamiltonian  (4)</vt:lpstr>
      <vt:lpstr>Boundary Local/Ribbon Operators  (4)</vt:lpstr>
      <vt:lpstr>Boundary Elementary Excitations  (4)</vt:lpstr>
      <vt:lpstr>Boundary Defects  (5)</vt:lpstr>
      <vt:lpstr>Boundary Defects  (5)</vt:lpstr>
      <vt:lpstr>Boundary Defects: Examples</vt:lpstr>
      <vt:lpstr>Condensation and GSD  (6)</vt:lpstr>
      <vt:lpstr>Qudit Encoding</vt:lpstr>
      <vt:lpstr>Condensation Products  (6)</vt:lpstr>
      <vt:lpstr>Inverse Condensation Products  (6)</vt:lpstr>
      <vt:lpstr>Example: G = Z2  (Toric Code)</vt:lpstr>
      <vt:lpstr>Part II: Algebraic Theory of Gapped Boundaries</vt:lpstr>
      <vt:lpstr>Summary of Algebraic Model</vt:lpstr>
      <vt:lpstr>Qudit Encoding</vt:lpstr>
      <vt:lpstr>Part III: Topological Quantum Computation</vt:lpstr>
      <vt:lpstr>Part III: Overview</vt:lpstr>
      <vt:lpstr>Tunnel-a Operations</vt:lpstr>
      <vt:lpstr>Braiding Gapped Boundaries</vt:lpstr>
      <vt:lpstr>Topological Charge Measurement</vt:lpstr>
      <vt:lpstr>A Universal Gate Set</vt:lpstr>
      <vt:lpstr>Example: </vt:lpstr>
      <vt:lpstr>Acknowledgments </vt:lpstr>
      <vt:lpstr>Thanks!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Discriminant Analysis for Dimensionality Reduction and Classification</dc:title>
  <dc:creator>Iris Cong</dc:creator>
  <cp:lastModifiedBy>Iris Cong</cp:lastModifiedBy>
  <cp:revision>943</cp:revision>
  <dcterms:created xsi:type="dcterms:W3CDTF">2016-03-30T02:00:27Z</dcterms:created>
  <dcterms:modified xsi:type="dcterms:W3CDTF">2016-11-12T22:57:50Z</dcterms:modified>
</cp:coreProperties>
</file>