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33"/>
  </p:notesMasterIdLst>
  <p:sldIdLst>
    <p:sldId id="257" r:id="rId2"/>
    <p:sldId id="258" r:id="rId3"/>
    <p:sldId id="287" r:id="rId4"/>
    <p:sldId id="28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88" r:id="rId16"/>
    <p:sldId id="269" r:id="rId17"/>
    <p:sldId id="270" r:id="rId18"/>
    <p:sldId id="271" r:id="rId19"/>
    <p:sldId id="283" r:id="rId20"/>
    <p:sldId id="284" r:id="rId21"/>
    <p:sldId id="273" r:id="rId22"/>
    <p:sldId id="278" r:id="rId23"/>
    <p:sldId id="279" r:id="rId24"/>
    <p:sldId id="276" r:id="rId25"/>
    <p:sldId id="277" r:id="rId26"/>
    <p:sldId id="274" r:id="rId27"/>
    <p:sldId id="275" r:id="rId28"/>
    <p:sldId id="280" r:id="rId29"/>
    <p:sldId id="286" r:id="rId30"/>
    <p:sldId id="281" r:id="rId31"/>
    <p:sldId id="282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3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8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D8C7F-1518-8A45-A673-83D271799544}" type="datetimeFigureOut">
              <a:rPr lang="en-US" smtClean="0"/>
              <a:t>12/15/16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15A41-F675-5E4A-AEC7-B244C1F63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30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Anyons</a:t>
            </a:r>
            <a:r>
              <a:rPr lang="en-US" dirty="0" smtClean="0"/>
              <a:t> </a:t>
            </a:r>
            <a:r>
              <a:rPr lang="en-US" dirty="0" smtClean="0"/>
              <a:t>are simple objects in the modular tensor category</a:t>
            </a:r>
            <a:r>
              <a:rPr lang="en-US" baseline="0" dirty="0" smtClean="0"/>
              <a:t> that describes the topological order of the topological phase</a:t>
            </a:r>
          </a:p>
          <a:p>
            <a:r>
              <a:rPr lang="en-US" baseline="0" dirty="0" smtClean="0"/>
              <a:t>Ground state degeneracy (</a:t>
            </a:r>
            <a:r>
              <a:rPr lang="en-US" baseline="0" dirty="0" err="1" smtClean="0"/>
              <a:t>hom</a:t>
            </a:r>
            <a:r>
              <a:rPr lang="en-US" baseline="0" dirty="0" smtClean="0"/>
              <a:t>-space)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8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86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93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Given </a:t>
            </a:r>
            <a:r>
              <a:rPr lang="en-US" dirty="0" smtClean="0"/>
              <a:t>a topological phase, its</a:t>
            </a:r>
            <a:r>
              <a:rPr lang="en-US" baseline="0" dirty="0" smtClean="0"/>
              <a:t> topological order is given by </a:t>
            </a:r>
            <a:r>
              <a:rPr lang="en-US" baseline="0" dirty="0" smtClean="0"/>
              <a:t>MTC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our</a:t>
            </a:r>
            <a:r>
              <a:rPr lang="en-US" baseline="0" dirty="0" smtClean="0"/>
              <a:t> case, consider “doubled” theories</a:t>
            </a:r>
            <a:endParaRPr lang="en-US" baseline="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Indecomposable</a:t>
            </a:r>
            <a:r>
              <a:rPr lang="en-US" baseline="0" dirty="0" smtClean="0"/>
              <a:t> modules not necessarily simple to find, examine </a:t>
            </a:r>
            <a:r>
              <a:rPr lang="en-US" baseline="0" dirty="0" err="1" smtClean="0"/>
              <a:t>Lagrangian</a:t>
            </a:r>
            <a:r>
              <a:rPr lang="en-US" baseline="0" dirty="0" smtClean="0"/>
              <a:t> algebras as alternative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Satisfy 1-3 </a:t>
            </a:r>
            <a:r>
              <a:rPr lang="en-US" dirty="0" smtClean="0">
                <a:sym typeface="Wingdings"/>
              </a:rPr>
              <a:t> symmetric, special </a:t>
            </a:r>
            <a:r>
              <a:rPr lang="en-US" dirty="0" err="1" smtClean="0">
                <a:sym typeface="Wingdings"/>
              </a:rPr>
              <a:t>Frobenius</a:t>
            </a:r>
            <a:r>
              <a:rPr lang="en-US" dirty="0" smtClean="0">
                <a:sym typeface="Wingdings"/>
              </a:rPr>
              <a:t> algebra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maximal dimension that</a:t>
            </a:r>
            <a:r>
              <a:rPr lang="en-US" baseline="0" dirty="0" smtClean="0"/>
              <a:t> satisfies 1-3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this way, </a:t>
            </a:r>
            <a:r>
              <a:rPr lang="en-US" dirty="0" smtClean="0"/>
              <a:t>for physicists, a </a:t>
            </a:r>
            <a:r>
              <a:rPr lang="en-US" dirty="0" smtClean="0"/>
              <a:t>gapped boundary </a:t>
            </a:r>
            <a:r>
              <a:rPr lang="en-US" dirty="0" smtClean="0"/>
              <a:t>is a </a:t>
            </a:r>
            <a:r>
              <a:rPr lang="en-US" dirty="0" smtClean="0"/>
              <a:t>collection of bulk </a:t>
            </a:r>
            <a:r>
              <a:rPr lang="en-US" dirty="0" err="1" smtClean="0"/>
              <a:t>bosonic</a:t>
            </a:r>
            <a:r>
              <a:rPr lang="en-US" dirty="0" smtClean="0"/>
              <a:t> </a:t>
            </a:r>
            <a:r>
              <a:rPr lang="en-US" dirty="0" err="1" smtClean="0"/>
              <a:t>anyons</a:t>
            </a:r>
            <a:r>
              <a:rPr lang="en-US" dirty="0" smtClean="0"/>
              <a:t> that can condense to vacuum</a:t>
            </a:r>
            <a:r>
              <a:rPr lang="en-US" baseline="0" dirty="0"/>
              <a:t> </a:t>
            </a:r>
            <a:r>
              <a:rPr lang="en-US" baseline="0" dirty="0" smtClean="0"/>
              <a:t>on the boundary; this collection is described mathematically by a </a:t>
            </a:r>
            <a:r>
              <a:rPr lang="en-US" baseline="0" dirty="0" err="1" smtClean="0"/>
              <a:t>Lagrangian</a:t>
            </a:r>
            <a:r>
              <a:rPr lang="en-US" baseline="0" dirty="0" smtClean="0"/>
              <a:t> </a:t>
            </a:r>
            <a:r>
              <a:rPr lang="en-US" baseline="0" dirty="0" smtClean="0"/>
              <a:t>Algebra</a:t>
            </a:r>
          </a:p>
          <a:p>
            <a:pPr marL="0" indent="0">
              <a:buNone/>
            </a:pPr>
            <a:r>
              <a:rPr lang="en-US" baseline="0" dirty="0" smtClean="0"/>
              <a:t>Using the </a:t>
            </a:r>
            <a:r>
              <a:rPr lang="en-US" baseline="0" dirty="0" err="1" smtClean="0"/>
              <a:t>Lagrangian</a:t>
            </a:r>
            <a:r>
              <a:rPr lang="en-US" baseline="0" dirty="0" smtClean="0"/>
              <a:t> Algebra or Indecomposable Modules, one can find all the properties of the boundary excitations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Because of this Morita equivalence, you can fuse and braid</a:t>
            </a:r>
            <a:r>
              <a:rPr lang="en-US" baseline="0" dirty="0" smtClean="0"/>
              <a:t> boundary defects with themselves or with bulk </a:t>
            </a:r>
            <a:r>
              <a:rPr lang="en-US" baseline="0" dirty="0" err="1" smtClean="0"/>
              <a:t>anyons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65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 edges have to be </a:t>
            </a:r>
            <a:r>
              <a:rPr lang="en-US" dirty="0" smtClean="0"/>
              <a:t>directed in general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Physically,</a:t>
            </a:r>
            <a:r>
              <a:rPr lang="en-US" baseline="0" dirty="0" smtClean="0"/>
              <a:t> condensation is the process of a bulk </a:t>
            </a:r>
            <a:r>
              <a:rPr lang="en-US" baseline="0" dirty="0" err="1" smtClean="0"/>
              <a:t>anyon</a:t>
            </a:r>
            <a:r>
              <a:rPr lang="en-US" baseline="0" dirty="0" smtClean="0"/>
              <a:t> excitation coming to the boundary</a:t>
            </a:r>
          </a:p>
          <a:p>
            <a:pPr marL="0" indent="0">
              <a:buNone/>
            </a:pPr>
            <a:r>
              <a:rPr lang="en-US" baseline="0" dirty="0" smtClean="0"/>
              <a:t>Mathematically, described by a “quotient” procedure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Mention idempotent</a:t>
            </a:r>
            <a:r>
              <a:rPr lang="en-US" baseline="0" dirty="0" smtClean="0"/>
              <a:t> </a:t>
            </a:r>
            <a:r>
              <a:rPr lang="en-US" baseline="0" dirty="0" smtClean="0"/>
              <a:t>completion if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mtClean="0"/>
              <a:t>A IS THE ALGEBRA CORRESPONDING TO GB/IM</a:t>
            </a:r>
            <a:r>
              <a:rPr lang="en-US" baseline="0" smtClean="0"/>
              <a:t> 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Black</a:t>
            </a:r>
            <a:r>
              <a:rPr lang="en-US" baseline="0" dirty="0" smtClean="0"/>
              <a:t> line indicates </a:t>
            </a:r>
            <a:r>
              <a:rPr lang="en-US" baseline="0" dirty="0" err="1" smtClean="0"/>
              <a:t>qudit</a:t>
            </a:r>
            <a:r>
              <a:rPr lang="en-US" baseline="0" dirty="0" smtClean="0"/>
              <a:t> basis, red line indicates tunneling </a:t>
            </a:r>
            <a:r>
              <a:rPr lang="en-US" baseline="0" dirty="0" smtClean="0"/>
              <a:t>operator</a:t>
            </a:r>
          </a:p>
          <a:p>
            <a:pPr marL="0" indent="0">
              <a:buNone/>
            </a:pPr>
            <a:r>
              <a:rPr lang="en-US" baseline="0" dirty="0" smtClean="0"/>
              <a:t>See that there are two condensation lines on each boundary now, must simplify to one line on each </a:t>
            </a:r>
            <a:r>
              <a:rPr lang="en-US" baseline="0" dirty="0" smtClean="0">
                <a:sym typeface="Wingdings"/>
              </a:rPr>
              <a:t> require M symbols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Pentagons: due to the fact that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quotienting</a:t>
            </a:r>
            <a:r>
              <a:rPr lang="en-US" baseline="0" dirty="0" smtClean="0"/>
              <a:t> is a tensor </a:t>
            </a:r>
            <a:r>
              <a:rPr lang="en-US" baseline="0" dirty="0" err="1" smtClean="0"/>
              <a:t>functor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Can be solved for like pentagons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is because the quotient is a tensor </a:t>
            </a:r>
            <a:r>
              <a:rPr lang="en-US" dirty="0" err="1" smtClean="0"/>
              <a:t>functor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Braid: </a:t>
            </a:r>
            <a:r>
              <a:rPr lang="en-US" dirty="0" err="1" smtClean="0"/>
              <a:t>anyons</a:t>
            </a:r>
            <a:r>
              <a:rPr lang="en-US" dirty="0" smtClean="0"/>
              <a:t> </a:t>
            </a:r>
            <a:r>
              <a:rPr lang="en-US" dirty="0" err="1" smtClean="0"/>
              <a:t>bose</a:t>
            </a:r>
            <a:r>
              <a:rPr lang="en-US" baseline="0" dirty="0" smtClean="0"/>
              <a:t> condense, or A is commutative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Normalization: M is a partial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isometry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Note: generalization to M-6j symbol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Note: dotted lines</a:t>
            </a:r>
            <a:r>
              <a:rPr lang="en-US" baseline="0" dirty="0" smtClean="0"/>
              <a:t> indicate motion, solid lines indicate </a:t>
            </a:r>
            <a:r>
              <a:rPr lang="en-US" baseline="0" dirty="0" err="1" smtClean="0"/>
              <a:t>qudit</a:t>
            </a:r>
            <a:r>
              <a:rPr lang="en-US" baseline="0" dirty="0" smtClean="0"/>
              <a:t> basis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366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</a:t>
            </a:r>
            <a:r>
              <a:rPr lang="en-US" baseline="0" dirty="0" smtClean="0"/>
              <a:t> general, could be very powerful, but we consider different sub-classes of these measurements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673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These can all be obtained</a:t>
            </a:r>
            <a:r>
              <a:rPr lang="en-US" baseline="0" dirty="0" smtClean="0"/>
              <a:t> with the D(Z_3) theory (illustrate </a:t>
            </a:r>
            <a:r>
              <a:rPr lang="en-US" baseline="0" dirty="0" err="1" smtClean="0"/>
              <a:t>qudit</a:t>
            </a:r>
            <a:r>
              <a:rPr lang="en-US" baseline="0" dirty="0" smtClean="0"/>
              <a:t> encoding, brief discussion, in backup slides or Ch. 6)</a:t>
            </a:r>
            <a:endParaRPr lang="en-US" dirty="0" smtClean="0"/>
          </a:p>
          <a:p>
            <a:r>
              <a:rPr lang="en-US" dirty="0" smtClean="0"/>
              <a:t>The projection required forms a positive operator valued measure with</a:t>
            </a:r>
            <a:r>
              <a:rPr lang="en-US" baseline="0" dirty="0" smtClean="0"/>
              <a:t> a topological charge projection (one of our sub-classes)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believe it should be physically easier to implement, although I d</a:t>
            </a:r>
            <a:r>
              <a:rPr lang="en-US" dirty="0" smtClean="0"/>
              <a:t>on’t know much</a:t>
            </a:r>
            <a:r>
              <a:rPr lang="en-US" baseline="0" dirty="0" smtClean="0"/>
              <a:t> about the physics (</a:t>
            </a:r>
            <a:r>
              <a:rPr lang="en-US" baseline="0" dirty="0" err="1" smtClean="0"/>
              <a:t>Meng</a:t>
            </a:r>
            <a:r>
              <a:rPr lang="en-US" baseline="0" dirty="0" smtClean="0"/>
              <a:t>/</a:t>
            </a:r>
            <a:r>
              <a:rPr lang="en-US" baseline="0" dirty="0" err="1" smtClean="0"/>
              <a:t>Maissam</a:t>
            </a:r>
            <a:r>
              <a:rPr lang="en-US" baseline="0" dirty="0" smtClean="0"/>
              <a:t> working on it)</a:t>
            </a:r>
            <a:endParaRPr lang="en-US" dirty="0" smtClean="0"/>
          </a:p>
          <a:p>
            <a:r>
              <a:rPr lang="en-US" dirty="0" smtClean="0"/>
              <a:t>Purely </a:t>
            </a:r>
            <a:r>
              <a:rPr lang="en-US" dirty="0" err="1" smtClean="0"/>
              <a:t>abelian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anyon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braidings</a:t>
            </a:r>
            <a:r>
              <a:rPr lang="en-US" dirty="0" smtClean="0">
                <a:sym typeface="Wingdings"/>
              </a:rPr>
              <a:t> all </a:t>
            </a:r>
            <a:r>
              <a:rPr lang="en-US" dirty="0" err="1" smtClean="0">
                <a:sym typeface="Wingdings"/>
              </a:rPr>
              <a:t>projectively</a:t>
            </a:r>
            <a:r>
              <a:rPr lang="en-US" baseline="0" dirty="0" smtClean="0">
                <a:sym typeface="Wingdings"/>
              </a:rPr>
              <a:t> trivial</a:t>
            </a:r>
            <a:endParaRPr lang="en-US" dirty="0" smtClean="0"/>
          </a:p>
          <a:p>
            <a:r>
              <a:rPr lang="en-US" baseline="0" dirty="0" smtClean="0"/>
              <a:t>With coherent projection, may be one of the easiest to realize universal TQC gate set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015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projection required forms a positive operator valued measure with</a:t>
            </a:r>
            <a:r>
              <a:rPr lang="en-US" baseline="0" dirty="0" smtClean="0"/>
              <a:t> a topological charge projection (one of our sub-classes)</a:t>
            </a:r>
          </a:p>
          <a:p>
            <a:r>
              <a:rPr lang="en-US" baseline="0" dirty="0" smtClean="0"/>
              <a:t>We believe it should be physically easier to implement</a:t>
            </a:r>
            <a:endParaRPr lang="en-US" dirty="0" smtClean="0"/>
          </a:p>
          <a:p>
            <a:r>
              <a:rPr lang="en-US" dirty="0" smtClean="0"/>
              <a:t>Purely </a:t>
            </a:r>
            <a:r>
              <a:rPr lang="en-US" dirty="0" err="1" smtClean="0"/>
              <a:t>abelian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anyon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braidings</a:t>
            </a:r>
            <a:r>
              <a:rPr lang="en-US" dirty="0" smtClean="0">
                <a:sym typeface="Wingdings"/>
              </a:rPr>
              <a:t> all </a:t>
            </a:r>
            <a:r>
              <a:rPr lang="en-US" dirty="0" err="1" smtClean="0">
                <a:sym typeface="Wingdings"/>
              </a:rPr>
              <a:t>projectively</a:t>
            </a:r>
            <a:r>
              <a:rPr lang="en-US" baseline="0" dirty="0" smtClean="0">
                <a:sym typeface="Wingdings"/>
              </a:rPr>
              <a:t> trivial</a:t>
            </a:r>
            <a:endParaRPr lang="en-US" dirty="0" smtClean="0"/>
          </a:p>
          <a:p>
            <a:r>
              <a:rPr lang="en-US" dirty="0" smtClean="0"/>
              <a:t>Don’t know much</a:t>
            </a:r>
            <a:r>
              <a:rPr lang="en-US" baseline="0" dirty="0" smtClean="0"/>
              <a:t> about the physics</a:t>
            </a:r>
          </a:p>
          <a:p>
            <a:r>
              <a:rPr lang="en-US" baseline="0" dirty="0" smtClean="0"/>
              <a:t>With coherent projection, may be one of the easiest to realize universal TQC gate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59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15A41-F675-5E4A-AEC7-B244C1F636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12/15/16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12/15/16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12/15/16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arxiv.org/abs/1609.02037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6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20" Type="http://schemas.openxmlformats.org/officeDocument/2006/relationships/image" Target="../media/image59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png"/><Relationship Id="rId16" Type="http://schemas.openxmlformats.org/officeDocument/2006/relationships/image" Target="../media/image55.png"/><Relationship Id="rId17" Type="http://schemas.openxmlformats.org/officeDocument/2006/relationships/image" Target="../media/image56.png"/><Relationship Id="rId18" Type="http://schemas.openxmlformats.org/officeDocument/2006/relationships/image" Target="../media/image57.png"/><Relationship Id="rId19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43.png"/><Relationship Id="rId6" Type="http://schemas.openxmlformats.org/officeDocument/2006/relationships/image" Target="../media/image31.png"/><Relationship Id="rId7" Type="http://schemas.openxmlformats.org/officeDocument/2006/relationships/image" Target="../media/image42.png"/><Relationship Id="rId8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69.png"/><Relationship Id="rId10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Topological Quantum Computation with Gapped Boundaries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Iris Cong</a:t>
            </a:r>
          </a:p>
          <a:p>
            <a:r>
              <a:rPr lang="en-US" sz="1600" dirty="0" smtClean="0"/>
              <a:t>Dept. of Computer Science, UCLA</a:t>
            </a:r>
          </a:p>
          <a:p>
            <a:pPr>
              <a:lnSpc>
                <a:spcPct val="130000"/>
              </a:lnSpc>
            </a:pPr>
            <a:r>
              <a:rPr lang="en-US" sz="1600" dirty="0" smtClean="0"/>
              <a:t>Jointly authored with Prof. </a:t>
            </a:r>
            <a:r>
              <a:rPr lang="en-US" sz="1600" dirty="0" err="1" smtClean="0"/>
              <a:t>Zhenghan</a:t>
            </a:r>
            <a:r>
              <a:rPr lang="en-US" sz="1600" dirty="0" smtClean="0"/>
              <a:t> Wang (advisor) and </a:t>
            </a:r>
            <a:r>
              <a:rPr lang="en-US" sz="1600" dirty="0" err="1" smtClean="0"/>
              <a:t>Meng</a:t>
            </a:r>
            <a:r>
              <a:rPr lang="en-US" sz="1600" dirty="0" smtClean="0"/>
              <a:t> Cheng</a:t>
            </a:r>
          </a:p>
          <a:p>
            <a:r>
              <a:rPr lang="nb-NO" sz="1600" dirty="0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arXiv:1609.02037</a:t>
            </a:r>
            <a:endParaRPr lang="en-US" sz="16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15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Introduction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Topological quantum computation (TQC): encode information in topological degrees of freedom of quantum systems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Prevent susceptibility of qubits to local </a:t>
            </a:r>
            <a:r>
              <a:rPr lang="en-US" dirty="0" err="1" smtClean="0"/>
              <a:t>decoherence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Traditionally: </a:t>
            </a:r>
            <a:r>
              <a:rPr lang="en-US" dirty="0" err="1" smtClean="0"/>
              <a:t>anyons</a:t>
            </a:r>
            <a:r>
              <a:rPr lang="en-US" dirty="0" smtClean="0"/>
              <a:t> in (bulk of) topological phases of matter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Ground state degeneracy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qubit</a:t>
            </a:r>
            <a:r>
              <a:rPr lang="en-US" dirty="0" smtClean="0">
                <a:sym typeface="Wingdings"/>
              </a:rPr>
              <a:t> encoding; braiding  </a:t>
            </a:r>
            <a:r>
              <a:rPr lang="en-US" dirty="0" smtClean="0">
                <a:sym typeface="Wingdings"/>
              </a:rPr>
              <a:t>gates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6598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Our Main Contributions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Using categorical formalism, introduce new TQC models using </a:t>
            </a:r>
            <a:r>
              <a:rPr lang="en-US" i="1" dirty="0" smtClean="0"/>
              <a:t>gapped</a:t>
            </a:r>
            <a:r>
              <a:rPr lang="en-US" dirty="0" smtClean="0"/>
              <a:t> </a:t>
            </a:r>
            <a:r>
              <a:rPr lang="en-US" i="1" dirty="0" smtClean="0"/>
              <a:t>boundaries</a:t>
            </a:r>
            <a:r>
              <a:rPr lang="en-US" dirty="0" smtClean="0"/>
              <a:t> of topological phases and analyze their computational power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Obtain a prominent example of the additional TQC power resulting from such gapped boundaries</a:t>
            </a:r>
            <a:endParaRPr lang="en-US" dirty="0"/>
          </a:p>
          <a:p>
            <a:pPr lvl="1">
              <a:lnSpc>
                <a:spcPct val="140000"/>
              </a:lnSpc>
            </a:pPr>
            <a:r>
              <a:rPr lang="en-US" dirty="0" smtClean="0"/>
              <a:t>Trivial TQC in the bulk </a:t>
            </a:r>
            <a:r>
              <a:rPr lang="en-US" dirty="0" smtClean="0">
                <a:sym typeface="Wingdings"/>
              </a:rPr>
              <a:t>can be universal when enhanced with gapped boundaries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5224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3400"/>
            <a:ext cx="7543800" cy="2593975"/>
          </a:xfrm>
        </p:spPr>
        <p:txBody>
          <a:bodyPr/>
          <a:lstStyle/>
          <a:p>
            <a:r>
              <a:rPr lang="en-US" sz="4600" dirty="0" smtClean="0"/>
              <a:t>Part I: Algebraic Theory of Gapped Boundaries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3778387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Part I: Overview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Topological order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Gapped boundaries, indecomposable modules, and </a:t>
            </a:r>
            <a:r>
              <a:rPr lang="en-US" dirty="0" err="1" smtClean="0"/>
              <a:t>Lagrangian</a:t>
            </a:r>
            <a:r>
              <a:rPr lang="en-US" dirty="0" smtClean="0"/>
              <a:t> algebras 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Defects between boundaries 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Ground state degeneracy (GSD) and </a:t>
            </a:r>
            <a:r>
              <a:rPr lang="en-US" dirty="0" err="1" smtClean="0"/>
              <a:t>qudit</a:t>
            </a:r>
            <a:r>
              <a:rPr lang="en-US" dirty="0" smtClean="0"/>
              <a:t> encoding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Condensation</a:t>
            </a:r>
            <a:endParaRPr lang="en-US" dirty="0">
              <a:solidFill>
                <a:srgbClr val="2E78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39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Topological </a:t>
            </a:r>
            <a:r>
              <a:rPr lang="en-US" sz="4000" dirty="0"/>
              <a:t>O</a:t>
            </a:r>
            <a:r>
              <a:rPr lang="en-US" sz="4000" dirty="0" smtClean="0"/>
              <a:t>rder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err="1" smtClean="0"/>
              <a:t>Drinfeld</a:t>
            </a:r>
            <a:r>
              <a:rPr lang="en-US" dirty="0" smtClean="0"/>
              <a:t> center of input unitary fusion category </a:t>
            </a:r>
            <a:r>
              <a:rPr lang="en-US" i="1" dirty="0"/>
              <a:t> </a:t>
            </a:r>
            <a:r>
              <a:rPr lang="en-US" i="1" dirty="0" smtClean="0"/>
              <a:t> </a:t>
            </a:r>
            <a:r>
              <a:rPr lang="en-US" dirty="0" smtClean="0"/>
              <a:t>  </a:t>
            </a:r>
            <a:r>
              <a:rPr lang="en-US" dirty="0" smtClean="0">
                <a:sym typeface="Wingdings"/>
              </a:rPr>
              <a:t> modular tensor category (MTC) (braided)</a:t>
            </a:r>
          </a:p>
          <a:p>
            <a:pPr>
              <a:lnSpc>
                <a:spcPct val="140000"/>
              </a:lnSpc>
            </a:pPr>
            <a:r>
              <a:rPr lang="en-US" dirty="0"/>
              <a:t>Notations:  </a:t>
            </a:r>
            <a:r>
              <a:rPr lang="en-US" i="1" dirty="0"/>
              <a:t>                    </a:t>
            </a:r>
            <a:r>
              <a:rPr lang="en-US" dirty="0"/>
              <a:t>, simple objects = </a:t>
            </a:r>
            <a:r>
              <a:rPr lang="en-US" dirty="0" err="1"/>
              <a:t>anyons</a:t>
            </a:r>
            <a:r>
              <a:rPr lang="en-US" dirty="0"/>
              <a:t> = </a:t>
            </a:r>
            <a:r>
              <a:rPr lang="en-US" i="1" dirty="0"/>
              <a:t>a, b, c, </a:t>
            </a:r>
            <a:r>
              <a:rPr lang="is-IS" dirty="0"/>
              <a:t>… </a:t>
            </a:r>
            <a:endParaRPr lang="en-US" dirty="0" smtClean="0">
              <a:sym typeface="Wingdings"/>
            </a:endParaRP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Example: </a:t>
            </a:r>
            <a:r>
              <a:rPr lang="en-US" dirty="0" err="1" smtClean="0">
                <a:sym typeface="Wingdings"/>
              </a:rPr>
              <a:t>Kitaev</a:t>
            </a:r>
            <a:r>
              <a:rPr lang="en-US" dirty="0" smtClean="0">
                <a:sym typeface="Wingdings"/>
              </a:rPr>
              <a:t> model for </a:t>
            </a:r>
            <a:r>
              <a:rPr lang="en-US" dirty="0" err="1" smtClean="0">
                <a:sym typeface="Wingdings"/>
              </a:rPr>
              <a:t>Dijkgraaf</a:t>
            </a:r>
            <a:r>
              <a:rPr lang="en-US" dirty="0" smtClean="0">
                <a:sym typeface="Wingdings"/>
              </a:rPr>
              <a:t>-Witten theories: </a:t>
            </a: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</p:txBody>
      </p:sp>
      <p:pic>
        <p:nvPicPr>
          <p:cNvPr id="4" name="Picture 3" descr="Screen Shot 2016-09-06 at 10.28.5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79" y="3854125"/>
            <a:ext cx="5157582" cy="365760"/>
          </a:xfrm>
          <a:prstGeom prst="rect">
            <a:avLst/>
          </a:prstGeom>
        </p:spPr>
      </p:pic>
      <p:pic>
        <p:nvPicPr>
          <p:cNvPr id="6" name="Picture 5" descr="Screen Shot 2016-09-06 at 10.31.4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194" y="2776419"/>
            <a:ext cx="1288348" cy="365760"/>
          </a:xfrm>
          <a:prstGeom prst="rect">
            <a:avLst/>
          </a:prstGeom>
        </p:spPr>
      </p:pic>
      <p:pic>
        <p:nvPicPr>
          <p:cNvPr id="7" name="Picture 6" descr="Screen Shot 2016-09-06 at 10.30.1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32"/>
          <a:stretch/>
        </p:blipFill>
        <p:spPr>
          <a:xfrm>
            <a:off x="6301922" y="1775915"/>
            <a:ext cx="26197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66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Indecomposable Modules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7840133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Definition: Let     be a </a:t>
            </a:r>
            <a:r>
              <a:rPr lang="en-US" dirty="0" err="1" smtClean="0"/>
              <a:t>monoidal</a:t>
            </a:r>
            <a:r>
              <a:rPr lang="en-US" dirty="0" smtClean="0"/>
              <a:t> category. A (left/right) </a:t>
            </a:r>
            <a:r>
              <a:rPr lang="en-US" i="1" dirty="0" smtClean="0"/>
              <a:t>module category</a:t>
            </a:r>
            <a:r>
              <a:rPr lang="en-US" dirty="0" smtClean="0"/>
              <a:t> is </a:t>
            </a:r>
            <a:r>
              <a:rPr lang="is-IS" dirty="0" smtClean="0"/>
              <a:t>a category </a:t>
            </a:r>
            <a:r>
              <a:rPr lang="is-IS" i="1" dirty="0"/>
              <a:t> </a:t>
            </a:r>
            <a:r>
              <a:rPr lang="is-IS" i="1" dirty="0" smtClean="0"/>
              <a:t>   </a:t>
            </a:r>
            <a:r>
              <a:rPr lang="is-IS" dirty="0" smtClean="0"/>
              <a:t>  with an exact bifunctor      such that </a:t>
            </a:r>
            <a:r>
              <a:rPr lang="is-IS" i="1" dirty="0"/>
              <a:t> </a:t>
            </a:r>
            <a:r>
              <a:rPr lang="is-IS" dirty="0" smtClean="0"/>
              <a:t>  has a (left/right) </a:t>
            </a:r>
            <a:r>
              <a:rPr lang="is-IS" i="1" dirty="0"/>
              <a:t> </a:t>
            </a:r>
            <a:r>
              <a:rPr lang="is-IS" i="1" dirty="0" smtClean="0"/>
              <a:t>   -action</a:t>
            </a:r>
          </a:p>
          <a:p>
            <a:pPr>
              <a:lnSpc>
                <a:spcPct val="140000"/>
              </a:lnSpc>
            </a:pPr>
            <a:r>
              <a:rPr lang="is-IS" i="1" dirty="0"/>
              <a:t> </a:t>
            </a:r>
            <a:r>
              <a:rPr lang="is-IS" i="1" dirty="0" smtClean="0"/>
              <a:t>   </a:t>
            </a:r>
            <a:r>
              <a:rPr lang="is-IS" dirty="0" smtClean="0"/>
              <a:t>  is </a:t>
            </a:r>
            <a:r>
              <a:rPr lang="is-IS" i="1" dirty="0" smtClean="0"/>
              <a:t>indecomposable</a:t>
            </a:r>
            <a:r>
              <a:rPr lang="is-IS" dirty="0" smtClean="0"/>
              <a:t> if it is not the direct sum of two such categories (that are nontrivial)</a:t>
            </a:r>
          </a:p>
          <a:p>
            <a:pPr>
              <a:lnSpc>
                <a:spcPct val="140000"/>
              </a:lnSpc>
            </a:pPr>
            <a:r>
              <a:rPr lang="is-IS" dirty="0" smtClean="0"/>
              <a:t>Claims: (Kitaev and Kong, 2012)</a:t>
            </a:r>
          </a:p>
          <a:p>
            <a:pPr lvl="1">
              <a:lnSpc>
                <a:spcPct val="140000"/>
              </a:lnSpc>
            </a:pPr>
            <a:r>
              <a:rPr lang="is-IS" dirty="0" smtClean="0"/>
              <a:t>Gapped boundaries in topological order                           indecomposable modules over 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sym typeface="Wingdings"/>
              </a:rPr>
              <a:t>Elementary excitations are simple objects in</a:t>
            </a:r>
            <a:endParaRPr lang="is-IS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625390" y="4907548"/>
            <a:ext cx="427790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6-08-23 at 5.23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85" y="2270291"/>
            <a:ext cx="355266" cy="282391"/>
          </a:xfrm>
          <a:prstGeom prst="rect">
            <a:avLst/>
          </a:prstGeom>
        </p:spPr>
      </p:pic>
      <p:pic>
        <p:nvPicPr>
          <p:cNvPr id="6" name="Picture 5" descr="Screen Shot 2016-08-15 at 5.29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057" y="5626601"/>
            <a:ext cx="1791369" cy="433044"/>
          </a:xfrm>
          <a:prstGeom prst="rect">
            <a:avLst/>
          </a:prstGeom>
        </p:spPr>
      </p:pic>
      <p:pic>
        <p:nvPicPr>
          <p:cNvPr id="7" name="Picture 6" descr="Screen Shot 2016-09-06 at 10.30.1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32"/>
          <a:stretch/>
        </p:blipFill>
        <p:spPr>
          <a:xfrm>
            <a:off x="2532028" y="1775915"/>
            <a:ext cx="261971" cy="384048"/>
          </a:xfrm>
          <a:prstGeom prst="rect">
            <a:avLst/>
          </a:prstGeom>
        </p:spPr>
      </p:pic>
      <p:pic>
        <p:nvPicPr>
          <p:cNvPr id="8" name="Picture 7" descr="Screen Shot 2016-08-15 at 5.29.34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9" r="6287"/>
          <a:stretch/>
        </p:blipFill>
        <p:spPr>
          <a:xfrm>
            <a:off x="3376360" y="2193828"/>
            <a:ext cx="382692" cy="433044"/>
          </a:xfrm>
          <a:prstGeom prst="rect">
            <a:avLst/>
          </a:prstGeom>
        </p:spPr>
      </p:pic>
      <p:pic>
        <p:nvPicPr>
          <p:cNvPr id="9" name="Picture 8" descr="Screen Shot 2016-08-15 at 5.29.34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9" r="6287"/>
          <a:stretch/>
        </p:blipFill>
        <p:spPr>
          <a:xfrm>
            <a:off x="7897707" y="2193829"/>
            <a:ext cx="382692" cy="433044"/>
          </a:xfrm>
          <a:prstGeom prst="rect">
            <a:avLst/>
          </a:prstGeom>
        </p:spPr>
      </p:pic>
      <p:pic>
        <p:nvPicPr>
          <p:cNvPr id="10" name="Picture 9" descr="Screen Shot 2016-09-06 at 10.30.1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32"/>
          <a:stretch/>
        </p:blipFill>
        <p:spPr>
          <a:xfrm>
            <a:off x="2786026" y="2720968"/>
            <a:ext cx="261971" cy="384048"/>
          </a:xfrm>
          <a:prstGeom prst="rect">
            <a:avLst/>
          </a:prstGeom>
        </p:spPr>
      </p:pic>
      <p:pic>
        <p:nvPicPr>
          <p:cNvPr id="11" name="Picture 10" descr="Screen Shot 2016-08-15 at 5.29.34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9" r="6287"/>
          <a:stretch/>
        </p:blipFill>
        <p:spPr>
          <a:xfrm>
            <a:off x="870374" y="3198148"/>
            <a:ext cx="382692" cy="433044"/>
          </a:xfrm>
          <a:prstGeom prst="rect">
            <a:avLst/>
          </a:prstGeom>
        </p:spPr>
      </p:pic>
      <p:pic>
        <p:nvPicPr>
          <p:cNvPr id="12" name="Picture 11" descr="Screen Shot 2016-09-06 at 10.31.49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72" y="4750067"/>
            <a:ext cx="1288348" cy="365760"/>
          </a:xfrm>
          <a:prstGeom prst="rect">
            <a:avLst/>
          </a:prstGeom>
        </p:spPr>
      </p:pic>
      <p:pic>
        <p:nvPicPr>
          <p:cNvPr id="13" name="Picture 12" descr="Screen Shot 2016-09-06 at 10.30.1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32"/>
          <a:stretch/>
        </p:blipFill>
        <p:spPr>
          <a:xfrm>
            <a:off x="4411626" y="5181034"/>
            <a:ext cx="26197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79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/>
              <a:t>Lagrangian</a:t>
            </a:r>
            <a:r>
              <a:rPr lang="en-US" sz="4000" dirty="0" smtClean="0"/>
              <a:t> Algebras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Definition: A </a:t>
            </a:r>
            <a:r>
              <a:rPr lang="en-US" i="1" dirty="0" err="1" smtClean="0"/>
              <a:t>Lagrangian</a:t>
            </a:r>
            <a:r>
              <a:rPr lang="en-US" i="1" dirty="0" smtClean="0"/>
              <a:t> algebra</a:t>
            </a:r>
            <a:r>
              <a:rPr lang="en-US" dirty="0" smtClean="0"/>
              <a:t> </a:t>
            </a:r>
            <a:r>
              <a:rPr lang="en-US" i="1" dirty="0"/>
              <a:t> </a:t>
            </a:r>
            <a:r>
              <a:rPr lang="en-US" i="1" dirty="0" smtClean="0"/>
              <a:t>  </a:t>
            </a:r>
            <a:r>
              <a:rPr lang="en-US" dirty="0" smtClean="0"/>
              <a:t>  in a MTC </a:t>
            </a:r>
            <a:r>
              <a:rPr lang="en-US" i="1" dirty="0"/>
              <a:t> </a:t>
            </a:r>
            <a:r>
              <a:rPr lang="en-US" i="1" dirty="0" smtClean="0"/>
              <a:t>   </a:t>
            </a:r>
            <a:r>
              <a:rPr lang="en-US" dirty="0" smtClean="0"/>
              <a:t>  is an object with a </a:t>
            </a:r>
            <a:r>
              <a:rPr lang="en-US" dirty="0" err="1" smtClean="0"/>
              <a:t>morphism</a:t>
            </a:r>
            <a:r>
              <a:rPr lang="en-US" dirty="0" smtClean="0"/>
              <a:t>               </a:t>
            </a:r>
            <a:r>
              <a:rPr lang="en-US" i="1" dirty="0" smtClean="0"/>
              <a:t>                       </a:t>
            </a:r>
            <a:r>
              <a:rPr lang="en-US" dirty="0" smtClean="0">
                <a:sym typeface="Wingdings"/>
              </a:rPr>
              <a:t>such that:</a:t>
            </a: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en-US" i="1" dirty="0">
                <a:sym typeface="Wingdings"/>
              </a:rPr>
              <a:t> </a:t>
            </a:r>
            <a:r>
              <a:rPr lang="en-US" i="1" dirty="0" smtClean="0">
                <a:sym typeface="Wingdings"/>
              </a:rPr>
              <a:t>   </a:t>
            </a:r>
            <a:r>
              <a:rPr lang="en-US" dirty="0" smtClean="0">
                <a:sym typeface="Wingdings"/>
              </a:rPr>
              <a:t>is </a:t>
            </a:r>
            <a:r>
              <a:rPr lang="en-US" i="1" dirty="0" smtClean="0">
                <a:sym typeface="Wingdings"/>
              </a:rPr>
              <a:t>commutative:                                                    </a:t>
            </a:r>
            <a:r>
              <a:rPr lang="en-US" dirty="0" smtClean="0">
                <a:sym typeface="Wingdings"/>
              </a:rPr>
              <a:t>equals </a:t>
            </a:r>
            <a:endParaRPr lang="is-IS" dirty="0" smtClean="0">
              <a:sym typeface="Wingdings"/>
            </a:endParaRP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is-IS" i="1" dirty="0">
                <a:sym typeface="Wingdings"/>
              </a:rPr>
              <a:t> </a:t>
            </a:r>
            <a:r>
              <a:rPr lang="is-IS" i="1" dirty="0" smtClean="0">
                <a:sym typeface="Wingdings"/>
              </a:rPr>
              <a:t>   </a:t>
            </a:r>
            <a:r>
              <a:rPr lang="is-IS" dirty="0" smtClean="0">
                <a:sym typeface="Wingdings"/>
              </a:rPr>
              <a:t>is </a:t>
            </a:r>
            <a:r>
              <a:rPr lang="is-IS" i="1" dirty="0" smtClean="0">
                <a:sym typeface="Wingdings"/>
              </a:rPr>
              <a:t>separable:    </a:t>
            </a:r>
            <a:r>
              <a:rPr lang="is-IS" dirty="0" smtClean="0">
                <a:sym typeface="Wingdings"/>
              </a:rPr>
              <a:t>   admits a section                                   </a:t>
            </a:r>
            <a:r>
              <a:rPr lang="en-US" dirty="0" smtClean="0">
                <a:sym typeface="Wingdings"/>
              </a:rPr>
              <a:t>that is an (     </a:t>
            </a:r>
            <a:r>
              <a:rPr lang="en-US" i="1" dirty="0" smtClean="0">
                <a:sym typeface="Wingdings"/>
              </a:rPr>
              <a:t>,</a:t>
            </a:r>
            <a:r>
              <a:rPr lang="en-US" i="1" dirty="0">
                <a:sym typeface="Wingdings"/>
              </a:rPr>
              <a:t> </a:t>
            </a:r>
            <a:r>
              <a:rPr lang="en-US" i="1" dirty="0" smtClean="0">
                <a:sym typeface="Wingdings"/>
              </a:rPr>
              <a:t>    </a:t>
            </a:r>
            <a:r>
              <a:rPr lang="en-US" dirty="0">
                <a:sym typeface="Wingdings"/>
              </a:rPr>
              <a:t>)</a:t>
            </a:r>
            <a:r>
              <a:rPr lang="en-US" i="1" dirty="0" smtClean="0">
                <a:sym typeface="Wingdings"/>
              </a:rPr>
              <a:t>-</a:t>
            </a:r>
            <a:r>
              <a:rPr lang="en-US" i="1" dirty="0" err="1" smtClean="0">
                <a:sym typeface="Wingdings"/>
              </a:rPr>
              <a:t>bimodule</a:t>
            </a:r>
            <a:endParaRPr lang="is-IS" dirty="0" smtClean="0">
              <a:sym typeface="Wingdings"/>
            </a:endParaRP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is-IS" i="1" dirty="0" smtClean="0">
                <a:sym typeface="Wingdings"/>
              </a:rPr>
              <a:t>    </a:t>
            </a:r>
            <a:r>
              <a:rPr lang="is-IS" dirty="0" smtClean="0">
                <a:sym typeface="Wingdings"/>
              </a:rPr>
              <a:t>is </a:t>
            </a:r>
            <a:r>
              <a:rPr lang="is-IS" i="1" dirty="0" smtClean="0">
                <a:sym typeface="Wingdings"/>
              </a:rPr>
              <a:t>connected, </a:t>
            </a:r>
            <a:r>
              <a:rPr lang="is-IS" dirty="0" smtClean="0">
                <a:sym typeface="Wingdings"/>
              </a:rPr>
              <a:t>i.e. </a:t>
            </a: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is-IS" dirty="0" smtClean="0"/>
              <a:t>The Frobenius-Perron dimension (quantum dimension) of  satisfies </a:t>
            </a:r>
          </a:p>
        </p:txBody>
      </p:sp>
      <p:pic>
        <p:nvPicPr>
          <p:cNvPr id="4" name="Picture 3" descr="Screen Shot 2016-08-15 at 4.27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80" y="5002021"/>
            <a:ext cx="3128879" cy="487837"/>
          </a:xfrm>
          <a:prstGeom prst="rect">
            <a:avLst/>
          </a:prstGeom>
        </p:spPr>
      </p:pic>
      <p:pic>
        <p:nvPicPr>
          <p:cNvPr id="6" name="Picture 5" descr="Screen Shot 2016-08-23 at 5.29.5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568" y="2696432"/>
            <a:ext cx="2871537" cy="393678"/>
          </a:xfrm>
          <a:prstGeom prst="rect">
            <a:avLst/>
          </a:prstGeom>
        </p:spPr>
      </p:pic>
      <p:pic>
        <p:nvPicPr>
          <p:cNvPr id="7" name="Picture 6" descr="Screen Shot 2016-08-23 at 5.30.0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04" y="2660093"/>
            <a:ext cx="1512303" cy="403281"/>
          </a:xfrm>
          <a:prstGeom prst="rect">
            <a:avLst/>
          </a:prstGeom>
        </p:spPr>
      </p:pic>
      <p:pic>
        <p:nvPicPr>
          <p:cNvPr id="10" name="Picture 9" descr="Screen Shot 2016-09-06 at 10.15.48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170" y="1745357"/>
            <a:ext cx="318052" cy="365760"/>
          </a:xfrm>
          <a:prstGeom prst="rect">
            <a:avLst/>
          </a:prstGeom>
        </p:spPr>
      </p:pic>
      <p:pic>
        <p:nvPicPr>
          <p:cNvPr id="11" name="Picture 10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21" y="1760221"/>
            <a:ext cx="348180" cy="334639"/>
          </a:xfrm>
          <a:prstGeom prst="rect">
            <a:avLst/>
          </a:prstGeom>
        </p:spPr>
      </p:pic>
      <p:pic>
        <p:nvPicPr>
          <p:cNvPr id="13" name="Picture 12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97" y="2756957"/>
            <a:ext cx="294934" cy="283464"/>
          </a:xfrm>
          <a:prstGeom prst="rect">
            <a:avLst/>
          </a:prstGeom>
        </p:spPr>
      </p:pic>
      <p:pic>
        <p:nvPicPr>
          <p:cNvPr id="14" name="Picture 13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06" y="3243954"/>
            <a:ext cx="294934" cy="283464"/>
          </a:xfrm>
          <a:prstGeom prst="rect">
            <a:avLst/>
          </a:prstGeom>
        </p:spPr>
      </p:pic>
      <p:pic>
        <p:nvPicPr>
          <p:cNvPr id="16" name="Picture 15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48" y="3679458"/>
            <a:ext cx="294934" cy="283464"/>
          </a:xfrm>
          <a:prstGeom prst="rect">
            <a:avLst/>
          </a:prstGeom>
        </p:spPr>
      </p:pic>
      <p:pic>
        <p:nvPicPr>
          <p:cNvPr id="17" name="Picture 16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61" y="3676636"/>
            <a:ext cx="294934" cy="283464"/>
          </a:xfrm>
          <a:prstGeom prst="rect">
            <a:avLst/>
          </a:prstGeom>
        </p:spPr>
      </p:pic>
      <p:pic>
        <p:nvPicPr>
          <p:cNvPr id="18" name="Picture 17" descr="Screen Shot 2016-09-06 at 10.44.26 A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37" y="4159534"/>
            <a:ext cx="2334256" cy="347472"/>
          </a:xfrm>
          <a:prstGeom prst="rect">
            <a:avLst/>
          </a:prstGeom>
        </p:spPr>
      </p:pic>
      <p:pic>
        <p:nvPicPr>
          <p:cNvPr id="19" name="Picture 18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61" y="4157594"/>
            <a:ext cx="294934" cy="283464"/>
          </a:xfrm>
          <a:prstGeom prst="rect">
            <a:avLst/>
          </a:prstGeom>
        </p:spPr>
      </p:pic>
      <p:pic>
        <p:nvPicPr>
          <p:cNvPr id="20" name="Picture 19" descr="Screen Shot 2016-09-06 at 10.45.15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239" y="4641353"/>
            <a:ext cx="294934" cy="283464"/>
          </a:xfrm>
          <a:prstGeom prst="rect">
            <a:avLst/>
          </a:prstGeom>
        </p:spPr>
      </p:pic>
      <p:pic>
        <p:nvPicPr>
          <p:cNvPr id="21" name="Picture 20" descr="Screen Shot 2016-09-06 at 10.51.07 AM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3642" b="-13194"/>
          <a:stretch/>
        </p:blipFill>
        <p:spPr>
          <a:xfrm>
            <a:off x="2944601" y="3248131"/>
            <a:ext cx="319967" cy="320040"/>
          </a:xfrm>
          <a:prstGeom prst="rect">
            <a:avLst/>
          </a:prstGeom>
        </p:spPr>
      </p:pic>
      <p:pic>
        <p:nvPicPr>
          <p:cNvPr id="5" name="Picture 4" descr="Screen Shot 2016-09-07 at 9.19.38 A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738" y="2204772"/>
            <a:ext cx="2314354" cy="347472"/>
          </a:xfrm>
          <a:prstGeom prst="rect">
            <a:avLst/>
          </a:prstGeom>
        </p:spPr>
      </p:pic>
      <p:pic>
        <p:nvPicPr>
          <p:cNvPr id="8" name="Picture 7" descr="Screen Shot 2016-09-07 at 9.19.42 A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69" y="3244744"/>
            <a:ext cx="1997258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6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Lagrangian</a:t>
            </a:r>
            <a:r>
              <a:rPr lang="en-US" sz="4000" dirty="0"/>
              <a:t> Algebras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Theorem: Indecomposable modules       of </a:t>
            </a:r>
            <a:r>
              <a:rPr lang="en-US" i="1" dirty="0"/>
              <a:t> </a:t>
            </a:r>
            <a:r>
              <a:rPr lang="en-US" i="1" dirty="0" smtClean="0"/>
              <a:t>            </a:t>
            </a:r>
            <a:r>
              <a:rPr lang="en-US" dirty="0" smtClean="0"/>
              <a:t> </a:t>
            </a:r>
            <a:r>
              <a:rPr lang="en-US" dirty="0" err="1" smtClean="0"/>
              <a:t>Lagrangian</a:t>
            </a:r>
            <a:r>
              <a:rPr lang="en-US" dirty="0" smtClean="0"/>
              <a:t> algebras in </a:t>
            </a:r>
            <a:r>
              <a:rPr lang="en-US" i="1" dirty="0" smtClean="0"/>
              <a:t>                     </a:t>
            </a:r>
            <a:r>
              <a:rPr lang="en-US" dirty="0" smtClean="0"/>
              <a:t>(</a:t>
            </a:r>
            <a:r>
              <a:rPr lang="en-US" dirty="0" err="1" smtClean="0"/>
              <a:t>Ostrik</a:t>
            </a:r>
            <a:r>
              <a:rPr lang="en-US" dirty="0" smtClean="0"/>
              <a:t>)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Find </a:t>
            </a:r>
            <a:r>
              <a:rPr lang="en-US" dirty="0" err="1" smtClean="0"/>
              <a:t>Lagrangian</a:t>
            </a:r>
            <a:r>
              <a:rPr lang="en-US" dirty="0" smtClean="0"/>
              <a:t> algebras </a:t>
            </a:r>
            <a:r>
              <a:rPr lang="en-US" dirty="0" smtClean="0">
                <a:sym typeface="Wingdings"/>
              </a:rPr>
              <a:t> find gapped boundaries!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Two Propositions: Write                         , then:</a:t>
            </a: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n</a:t>
            </a:r>
            <a:r>
              <a:rPr lang="en-US" baseline="-25000" dirty="0" smtClean="0">
                <a:sym typeface="Wingdings"/>
              </a:rPr>
              <a:t>s</a:t>
            </a:r>
            <a:r>
              <a:rPr lang="en-US" dirty="0" smtClean="0">
                <a:sym typeface="Wingdings"/>
              </a:rPr>
              <a:t> ≠ 0  </a:t>
            </a:r>
            <a:r>
              <a:rPr lang="en-US" i="1" dirty="0" smtClean="0">
                <a:sym typeface="Wingdings"/>
              </a:rPr>
              <a:t>s</a:t>
            </a:r>
            <a:r>
              <a:rPr lang="en-US" dirty="0" smtClean="0">
                <a:sym typeface="Wingdings"/>
              </a:rPr>
              <a:t> must be </a:t>
            </a:r>
            <a:r>
              <a:rPr lang="en-US" dirty="0" err="1" smtClean="0">
                <a:sym typeface="Wingdings"/>
              </a:rPr>
              <a:t>bosonic</a:t>
            </a:r>
            <a:endParaRPr lang="en-US" dirty="0" smtClean="0">
              <a:sym typeface="Wingdings"/>
            </a:endParaRP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For all </a:t>
            </a:r>
            <a:r>
              <a:rPr lang="en-US" i="1" dirty="0" smtClean="0">
                <a:sym typeface="Wingdings"/>
              </a:rPr>
              <a:t>a, b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053982" y="1938420"/>
            <a:ext cx="427790" cy="0"/>
          </a:xfrm>
          <a:prstGeom prst="straightConnector1">
            <a:avLst/>
          </a:prstGeom>
          <a:ln w="12700" cmpd="sng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creen Shot 2016-08-15 at 4.32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132" y="3332894"/>
            <a:ext cx="1467182" cy="336378"/>
          </a:xfrm>
          <a:prstGeom prst="rect">
            <a:avLst/>
          </a:prstGeom>
        </p:spPr>
      </p:pic>
      <p:pic>
        <p:nvPicPr>
          <p:cNvPr id="7" name="Picture 6" descr="Screen Shot 2016-08-15 at 4.36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927" y="4658227"/>
            <a:ext cx="2082130" cy="689354"/>
          </a:xfrm>
          <a:prstGeom prst="rect">
            <a:avLst/>
          </a:prstGeom>
        </p:spPr>
      </p:pic>
      <p:pic>
        <p:nvPicPr>
          <p:cNvPr id="8" name="Picture 7" descr="Screen Shot 2016-08-15 at 5.29.34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9" r="6287"/>
          <a:stretch/>
        </p:blipFill>
        <p:spPr>
          <a:xfrm>
            <a:off x="5008968" y="1733993"/>
            <a:ext cx="382692" cy="433044"/>
          </a:xfrm>
          <a:prstGeom prst="rect">
            <a:avLst/>
          </a:prstGeom>
        </p:spPr>
      </p:pic>
      <p:pic>
        <p:nvPicPr>
          <p:cNvPr id="9" name="Picture 8" descr="Screen Shot 2016-09-06 at 10.30.11 A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32"/>
          <a:stretch/>
        </p:blipFill>
        <p:spPr>
          <a:xfrm>
            <a:off x="5707345" y="1758799"/>
            <a:ext cx="274445" cy="402335"/>
          </a:xfrm>
          <a:prstGeom prst="rect">
            <a:avLst/>
          </a:prstGeom>
        </p:spPr>
      </p:pic>
      <p:pic>
        <p:nvPicPr>
          <p:cNvPr id="10" name="Picture 9" descr="Screen Shot 2016-09-06 at 10.31.49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115" y="2265252"/>
            <a:ext cx="1288348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44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Lagrangian</a:t>
            </a:r>
            <a:r>
              <a:rPr lang="en-US" sz="4000" dirty="0"/>
              <a:t> Algebras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Example: Find all </a:t>
            </a:r>
            <a:r>
              <a:rPr lang="en-US" dirty="0" err="1" smtClean="0">
                <a:sym typeface="Wingdings"/>
              </a:rPr>
              <a:t>Lagrangian</a:t>
            </a:r>
            <a:r>
              <a:rPr lang="en-US" dirty="0" smtClean="0">
                <a:sym typeface="Wingdings"/>
              </a:rPr>
              <a:t> algebras of </a:t>
            </a:r>
            <a:r>
              <a:rPr lang="en-US" i="1" dirty="0" smtClean="0">
                <a:sym typeface="Wingdings"/>
              </a:rPr>
              <a:t>D(S</a:t>
            </a:r>
            <a:r>
              <a:rPr lang="en-US" i="1" baseline="-25000" dirty="0" smtClean="0">
                <a:sym typeface="Wingdings"/>
              </a:rPr>
              <a:t>3</a:t>
            </a:r>
            <a:r>
              <a:rPr lang="en-US" i="1" dirty="0">
                <a:sym typeface="Wingdings"/>
              </a:rPr>
              <a:t>)</a:t>
            </a:r>
            <a:endParaRPr lang="en-US" dirty="0" smtClean="0">
              <a:sym typeface="Wingdings"/>
            </a:endParaRPr>
          </a:p>
        </p:txBody>
      </p:sp>
      <p:pic>
        <p:nvPicPr>
          <p:cNvPr id="4" name="Picture 3" descr="Screen Shot 2016-06-27 at 3.34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53" y="2185918"/>
            <a:ext cx="7045158" cy="2643123"/>
          </a:xfrm>
          <a:prstGeom prst="rect">
            <a:avLst/>
          </a:prstGeom>
        </p:spPr>
      </p:pic>
      <p:pic>
        <p:nvPicPr>
          <p:cNvPr id="6" name="Picture 5" descr="Screen Shot 2017-01-03 at 9.28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55" y="5055786"/>
            <a:ext cx="5633155" cy="499984"/>
          </a:xfrm>
          <a:prstGeom prst="rect">
            <a:avLst/>
          </a:prstGeom>
        </p:spPr>
      </p:pic>
      <p:pic>
        <p:nvPicPr>
          <p:cNvPr id="7" name="Picture 6" descr="Screen Shot 2017-01-03 at 9.28.2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55" y="5555770"/>
            <a:ext cx="5475111" cy="54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41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h3_6_defects_fusion_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335" y="4013691"/>
            <a:ext cx="3394570" cy="24915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Boundary Defects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Multi-fusion category construction: 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Morita equivalence (Chang et al., 2015): 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Fusion and braiding (braid in doubled category)</a:t>
            </a:r>
            <a:endParaRPr lang="en-US" dirty="0"/>
          </a:p>
        </p:txBody>
      </p:sp>
      <p:pic>
        <p:nvPicPr>
          <p:cNvPr id="6" name="Picture 5" descr="Screen Shot 2016-09-06 at 11.34.10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057" y="2305717"/>
            <a:ext cx="2854410" cy="384048"/>
          </a:xfrm>
          <a:prstGeom prst="rect">
            <a:avLst/>
          </a:prstGeom>
        </p:spPr>
      </p:pic>
      <p:pic>
        <p:nvPicPr>
          <p:cNvPr id="8" name="Picture 7" descr="Screen Shot 2016-09-06 at 11.34.59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583" y="1756197"/>
            <a:ext cx="3326633" cy="393191"/>
          </a:xfrm>
          <a:prstGeom prst="rect">
            <a:avLst/>
          </a:prstGeom>
        </p:spPr>
      </p:pic>
      <p:pic>
        <p:nvPicPr>
          <p:cNvPr id="9" name="Picture 8" descr="Screen Shot 2016-09-06 at 11.32.10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1" y="3260353"/>
            <a:ext cx="6652259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9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Ground State Degeneracy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Algebraic model: </a:t>
            </a:r>
            <a:r>
              <a:rPr lang="en-US" i="1" dirty="0" smtClean="0">
                <a:sym typeface="Wingdings"/>
              </a:rPr>
              <a:t>n</a:t>
            </a:r>
            <a:r>
              <a:rPr lang="en-US" dirty="0" smtClean="0">
                <a:sym typeface="Wingdings"/>
              </a:rPr>
              <a:t> holes, </a:t>
            </a:r>
            <a:r>
              <a:rPr lang="en-US" dirty="0">
                <a:sym typeface="Wingdings"/>
              </a:rPr>
              <a:t>a</a:t>
            </a:r>
            <a:r>
              <a:rPr lang="en-US" dirty="0" smtClean="0">
                <a:sym typeface="Wingdings"/>
              </a:rPr>
              <a:t>ssume total charge vacuum</a:t>
            </a: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</p:txBody>
      </p:sp>
      <p:pic>
        <p:nvPicPr>
          <p:cNvPr id="5" name="Picture 4" descr="fig3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316" y="2315838"/>
            <a:ext cx="3983789" cy="226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24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Ground State Degeneracy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sym typeface="Wingdings"/>
              </a:rPr>
              <a:t>Ground </a:t>
            </a:r>
            <a:r>
              <a:rPr lang="en-US" dirty="0" smtClean="0">
                <a:sym typeface="Wingdings"/>
              </a:rPr>
              <a:t>state: </a:t>
            </a:r>
            <a:endParaRPr lang="en-US" dirty="0">
              <a:sym typeface="Wingdings"/>
            </a:endParaRPr>
          </a:p>
        </p:txBody>
      </p:sp>
      <p:pic>
        <p:nvPicPr>
          <p:cNvPr id="4" name="Picture 3" descr="Screen Shot 2016-08-15 at 4.51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316" y="2270259"/>
            <a:ext cx="4254165" cy="543085"/>
          </a:xfrm>
          <a:prstGeom prst="rect">
            <a:avLst/>
          </a:prstGeom>
        </p:spPr>
      </p:pic>
      <p:pic>
        <p:nvPicPr>
          <p:cNvPr id="7" name="Picture 6" descr="fig3_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17" y="2992604"/>
            <a:ext cx="5439202" cy="340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29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Qudit Encoding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Qudit:</a:t>
            </a: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270053" y="2275267"/>
            <a:ext cx="6327488" cy="3673681"/>
            <a:chOff x="625231" y="1045372"/>
            <a:chExt cx="8206154" cy="4552462"/>
          </a:xfrm>
        </p:grpSpPr>
        <p:grpSp>
          <p:nvGrpSpPr>
            <p:cNvPr id="16" name="Group 15"/>
            <p:cNvGrpSpPr/>
            <p:nvPr/>
          </p:nvGrpSpPr>
          <p:grpSpPr>
            <a:xfrm>
              <a:off x="625231" y="1045372"/>
              <a:ext cx="8206154" cy="4552462"/>
              <a:chOff x="1666875" y="1349375"/>
              <a:chExt cx="5937250" cy="3381375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666875" y="1460500"/>
                <a:ext cx="5937250" cy="3270250"/>
              </a:xfrm>
              <a:prstGeom prst="ellipse">
                <a:avLst/>
              </a:prstGeom>
              <a:noFill/>
              <a:ln w="31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484733" y="2674937"/>
                <a:ext cx="736600" cy="720725"/>
              </a:xfrm>
              <a:prstGeom prst="ellipse">
                <a:avLst/>
              </a:prstGeom>
              <a:noFill/>
              <a:ln w="31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026112" y="2674937"/>
                <a:ext cx="736600" cy="720725"/>
              </a:xfrm>
              <a:prstGeom prst="ellipse">
                <a:avLst/>
              </a:prstGeom>
              <a:noFill/>
              <a:ln w="31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2" name="Picture 21" descr="Screen Shot 2016-08-19 at 9.35.40 A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59855" y="1349375"/>
                <a:ext cx="451159" cy="366796"/>
              </a:xfrm>
              <a:prstGeom prst="rect">
                <a:avLst/>
              </a:prstGeom>
            </p:spPr>
          </p:pic>
          <p:pic>
            <p:nvPicPr>
              <p:cNvPr id="23" name="Picture 22" descr="Screen Shot 2016-08-19 at 9.35.08 AM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8061" y="3434681"/>
                <a:ext cx="400476" cy="347472"/>
              </a:xfrm>
              <a:prstGeom prst="rect">
                <a:avLst/>
              </a:prstGeom>
            </p:spPr>
          </p:pic>
          <p:pic>
            <p:nvPicPr>
              <p:cNvPr id="24" name="Picture 23" descr="Screen Shot 2016-08-19 at 9.35.12 AM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2505" y="3461417"/>
                <a:ext cx="419862" cy="347472"/>
              </a:xfrm>
              <a:prstGeom prst="rect">
                <a:avLst/>
              </a:prstGeom>
            </p:spPr>
          </p:pic>
          <p:cxnSp>
            <p:nvCxnSpPr>
              <p:cNvPr id="25" name="Straight Arrow Connector 24"/>
              <p:cNvCxnSpPr>
                <a:stCxn id="21" idx="6"/>
              </p:cNvCxnSpPr>
              <p:nvPr/>
            </p:nvCxnSpPr>
            <p:spPr>
              <a:xfrm flipV="1">
                <a:off x="3762712" y="3021263"/>
                <a:ext cx="876130" cy="14037"/>
              </a:xfrm>
              <a:prstGeom prst="straightConnector1">
                <a:avLst/>
              </a:prstGeom>
              <a:ln w="3175" cmpd="sng">
                <a:solidFill>
                  <a:srgbClr val="000000"/>
                </a:solidFill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endCxn id="20" idx="2"/>
              </p:cNvCxnSpPr>
              <p:nvPr/>
            </p:nvCxnSpPr>
            <p:spPr>
              <a:xfrm>
                <a:off x="4597400" y="3021263"/>
                <a:ext cx="887333" cy="4893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Picture 26" descr="Screen Shot 2016-08-18 at 4.43.37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4543" y="2744207"/>
                <a:ext cx="217842" cy="228600"/>
              </a:xfrm>
              <a:prstGeom prst="rect">
                <a:avLst/>
              </a:prstGeom>
            </p:spPr>
          </p:pic>
        </p:grpSp>
        <p:pic>
          <p:nvPicPr>
            <p:cNvPr id="17" name="Picture 16" descr="Screen Shot 2016-08-18 at 4.43.16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789" y="3196421"/>
              <a:ext cx="274320" cy="268155"/>
            </a:xfrm>
            <a:prstGeom prst="rect">
              <a:avLst/>
            </a:prstGeom>
          </p:spPr>
        </p:pic>
        <p:pic>
          <p:nvPicPr>
            <p:cNvPr id="18" name="Picture 17" descr="Screen Shot 2016-08-18 at 4.43.22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4385" y="3199030"/>
              <a:ext cx="259147" cy="265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452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Qudit Encoding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Example: </a:t>
            </a:r>
            <a:r>
              <a:rPr lang="en-US" i="1" dirty="0">
                <a:sym typeface="Wingdings"/>
              </a:rPr>
              <a:t>D(S</a:t>
            </a:r>
            <a:r>
              <a:rPr lang="en-US" i="1" baseline="-25000" dirty="0">
                <a:sym typeface="Wingdings"/>
              </a:rPr>
              <a:t>3</a:t>
            </a:r>
            <a:r>
              <a:rPr lang="en-US" i="1" dirty="0">
                <a:sym typeface="Wingdings"/>
              </a:rPr>
              <a:t>)</a:t>
            </a: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</p:txBody>
      </p:sp>
      <p:pic>
        <p:nvPicPr>
          <p:cNvPr id="4" name="Picture 3" descr="ch5_ds3_qutri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032" y="2554112"/>
            <a:ext cx="5423970" cy="305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80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6-09-06 at 10.28.51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7" r="69014"/>
          <a:stretch/>
        </p:blipFill>
        <p:spPr>
          <a:xfrm>
            <a:off x="7732885" y="1769050"/>
            <a:ext cx="333727" cy="393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Condensation</a:t>
            </a:r>
            <a:endParaRPr lang="en-US" sz="4000" dirty="0"/>
          </a:p>
        </p:txBody>
      </p:sp>
      <p:pic>
        <p:nvPicPr>
          <p:cNvPr id="5" name="Picture 4" descr="Screen Shot 2016-08-15 at 4.54.0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420" y="3685620"/>
            <a:ext cx="4692317" cy="507060"/>
          </a:xfrm>
          <a:prstGeom prst="rect">
            <a:avLst/>
          </a:prstGeom>
        </p:spPr>
      </p:pic>
      <p:pic>
        <p:nvPicPr>
          <p:cNvPr id="6" name="Picture 5" descr="Screen Shot 2016-09-06 at 10.28.51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7" r="69014"/>
          <a:stretch/>
        </p:blipFill>
        <p:spPr>
          <a:xfrm>
            <a:off x="2539998" y="1776968"/>
            <a:ext cx="325967" cy="384048"/>
          </a:xfrm>
          <a:prstGeom prst="rect">
            <a:avLst/>
          </a:prstGeom>
        </p:spPr>
      </p:pic>
      <p:pic>
        <p:nvPicPr>
          <p:cNvPr id="7" name="Picture 6" descr="Screen Shot 2016-09-06 at 10.28.51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7" r="69014"/>
          <a:stretch/>
        </p:blipFill>
        <p:spPr>
          <a:xfrm>
            <a:off x="6701290" y="2737088"/>
            <a:ext cx="310445" cy="365760"/>
          </a:xfrm>
          <a:prstGeom prst="rect">
            <a:avLst/>
          </a:prstGeom>
        </p:spPr>
      </p:pic>
      <p:pic>
        <p:nvPicPr>
          <p:cNvPr id="4" name="Picture 3" descr="Screen Shot 2016-09-06 at 10.15.4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4" y="2247362"/>
            <a:ext cx="683305" cy="365760"/>
          </a:xfrm>
          <a:prstGeom prst="rect">
            <a:avLst/>
          </a:prstGeom>
        </p:spPr>
      </p:pic>
      <p:pic>
        <p:nvPicPr>
          <p:cNvPr id="9" name="Picture 8" descr="Screen Shot 2016-09-06 at 10.15.4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116" y="3225396"/>
            <a:ext cx="683305" cy="365760"/>
          </a:xfrm>
          <a:prstGeom prst="rect">
            <a:avLst/>
          </a:prstGeom>
        </p:spPr>
      </p:pic>
      <p:pic>
        <p:nvPicPr>
          <p:cNvPr id="10" name="Picture 9" descr="Screen Shot 2016-09-06 at 10.15.4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698" y="2728577"/>
            <a:ext cx="683305" cy="365760"/>
          </a:xfrm>
          <a:prstGeom prst="rect">
            <a:avLst/>
          </a:prstGeom>
        </p:spPr>
      </p:pic>
      <p:pic>
        <p:nvPicPr>
          <p:cNvPr id="11" name="Picture 10" descr="Screen Shot 2016-09-06 at 10.45.15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65" y="1774332"/>
            <a:ext cx="329152" cy="3163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7755467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Definition: Let      be a tensor category, let </a:t>
            </a:r>
            <a:r>
              <a:rPr lang="en-US" i="1" dirty="0">
                <a:sym typeface="Wingdings"/>
              </a:rPr>
              <a:t> </a:t>
            </a:r>
            <a:r>
              <a:rPr lang="en-US" i="1" dirty="0" smtClean="0">
                <a:sym typeface="Wingdings"/>
              </a:rPr>
              <a:t>   </a:t>
            </a:r>
            <a:r>
              <a:rPr lang="en-US" i="1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be </a:t>
            </a:r>
            <a:r>
              <a:rPr lang="en-US" dirty="0" smtClean="0">
                <a:sym typeface="Wingdings"/>
              </a:rPr>
              <a:t>an object of   </a:t>
            </a:r>
            <a:r>
              <a:rPr lang="en-US" dirty="0" smtClean="0">
                <a:sym typeface="Wingdings"/>
              </a:rPr>
              <a:t>  </a:t>
            </a:r>
            <a:r>
              <a:rPr lang="en-US" dirty="0" smtClean="0">
                <a:sym typeface="Wingdings"/>
              </a:rPr>
              <a:t>. The </a:t>
            </a:r>
            <a:r>
              <a:rPr lang="en-US" i="1" dirty="0" smtClean="0">
                <a:sym typeface="Wingdings"/>
              </a:rPr>
              <a:t>quotient category</a:t>
            </a:r>
            <a:r>
              <a:rPr lang="en-US" dirty="0" smtClean="0">
                <a:sym typeface="Wingdings"/>
              </a:rPr>
              <a:t> </a:t>
            </a:r>
            <a:r>
              <a:rPr lang="en-US" i="1" dirty="0">
                <a:sym typeface="Wingdings"/>
              </a:rPr>
              <a:t> </a:t>
            </a:r>
            <a:r>
              <a:rPr lang="en-US" i="1" dirty="0" smtClean="0">
                <a:sym typeface="Wingdings"/>
              </a:rPr>
              <a:t>      </a:t>
            </a:r>
            <a:r>
              <a:rPr lang="en-US" dirty="0" smtClean="0">
                <a:sym typeface="Wingdings"/>
              </a:rPr>
              <a:t>    is the category </a:t>
            </a:r>
            <a:r>
              <a:rPr lang="en-US" dirty="0" err="1" smtClean="0">
                <a:sym typeface="Wingdings"/>
              </a:rPr>
              <a:t>s.t.</a:t>
            </a:r>
            <a:r>
              <a:rPr lang="en-US" dirty="0" smtClean="0">
                <a:sym typeface="Wingdings"/>
              </a:rPr>
              <a:t>:</a:t>
            </a: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The objects of </a:t>
            </a:r>
            <a:r>
              <a:rPr lang="en-US" i="1" dirty="0" smtClean="0">
                <a:sym typeface="Wingdings"/>
              </a:rPr>
              <a:t>           </a:t>
            </a:r>
            <a:r>
              <a:rPr lang="en-US" dirty="0" smtClean="0">
                <a:sym typeface="Wingdings"/>
              </a:rPr>
              <a:t>are the same as the objects of </a:t>
            </a:r>
            <a:endParaRPr lang="en-US" i="1" dirty="0" smtClean="0">
              <a:sym typeface="Wingdings"/>
            </a:endParaRPr>
          </a:p>
          <a:p>
            <a:pPr marL="868680" lvl="1" indent="-457200">
              <a:lnSpc>
                <a:spcPct val="140000"/>
              </a:lnSpc>
              <a:buFont typeface="+mj-lt"/>
              <a:buAutoNum type="arabicPeriod"/>
            </a:pPr>
            <a:r>
              <a:rPr lang="en-US" dirty="0" smtClean="0">
                <a:sym typeface="Wingdings"/>
              </a:rPr>
              <a:t>The </a:t>
            </a:r>
            <a:r>
              <a:rPr lang="en-US" dirty="0" err="1" smtClean="0">
                <a:sym typeface="Wingdings"/>
              </a:rPr>
              <a:t>morphisms</a:t>
            </a:r>
            <a:r>
              <a:rPr lang="en-US" dirty="0" smtClean="0">
                <a:sym typeface="Wingdings"/>
              </a:rPr>
              <a:t> of </a:t>
            </a:r>
            <a:r>
              <a:rPr lang="en-US" i="1" dirty="0" smtClean="0">
                <a:sym typeface="Wingdings"/>
              </a:rPr>
              <a:t>            </a:t>
            </a:r>
            <a:r>
              <a:rPr lang="en-US" dirty="0" smtClean="0">
                <a:sym typeface="Wingdings"/>
              </a:rPr>
              <a:t>are given by </a:t>
            </a: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56450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Condensation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Condensation procedure:</a:t>
            </a: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Confined/</a:t>
            </a:r>
            <a:r>
              <a:rPr lang="en-US" dirty="0" err="1" smtClean="0">
                <a:sym typeface="Wingdings"/>
              </a:rPr>
              <a:t>deconfined</a:t>
            </a:r>
            <a:r>
              <a:rPr lang="en-US" dirty="0" smtClean="0">
                <a:sym typeface="Wingdings"/>
              </a:rPr>
              <a:t> particles</a:t>
            </a:r>
          </a:p>
          <a:p>
            <a:pPr>
              <a:lnSpc>
                <a:spcPct val="140000"/>
              </a:lnSpc>
            </a:pPr>
            <a:r>
              <a:rPr lang="en-US" dirty="0">
                <a:sym typeface="Wingdings"/>
              </a:rPr>
              <a:t>Gapped boundaries: </a:t>
            </a:r>
            <a:r>
              <a:rPr lang="en-US" b="1" i="1" dirty="0">
                <a:latin typeface="Snell Roundhand"/>
                <a:cs typeface="Snell Roundhand"/>
                <a:sym typeface="Wingdings"/>
              </a:rPr>
              <a:t>D</a:t>
            </a:r>
            <a:r>
              <a:rPr lang="en-US" i="1" dirty="0">
                <a:sym typeface="Wingdings"/>
              </a:rPr>
              <a:t> = </a:t>
            </a:r>
            <a:r>
              <a:rPr lang="en-US" dirty="0" err="1" smtClean="0">
                <a:sym typeface="Wingdings"/>
              </a:rPr>
              <a:t>Vec</a:t>
            </a:r>
            <a:r>
              <a:rPr lang="en-US" dirty="0" smtClean="0">
                <a:sym typeface="Wingdings"/>
              </a:rPr>
              <a:t>,      =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Elementary excitations: simple objects in </a:t>
            </a:r>
          </a:p>
        </p:txBody>
      </p:sp>
      <p:pic>
        <p:nvPicPr>
          <p:cNvPr id="4" name="Picture 3" descr="Screen Shot 2016-08-15 at 4.55.3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74" y="2242489"/>
            <a:ext cx="5534526" cy="515361"/>
          </a:xfrm>
          <a:prstGeom prst="rect">
            <a:avLst/>
          </a:prstGeom>
        </p:spPr>
      </p:pic>
      <p:pic>
        <p:nvPicPr>
          <p:cNvPr id="6" name="Picture 5" descr="Screen Shot 2016-08-15 at 5.29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04" y="3341225"/>
            <a:ext cx="1791369" cy="433044"/>
          </a:xfrm>
          <a:prstGeom prst="rect">
            <a:avLst/>
          </a:prstGeom>
        </p:spPr>
      </p:pic>
      <p:pic>
        <p:nvPicPr>
          <p:cNvPr id="11" name="Picture 10" descr="Screen Shot 2016-08-15 at 5.29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632" y="3864202"/>
            <a:ext cx="1791369" cy="433044"/>
          </a:xfrm>
          <a:prstGeom prst="rect">
            <a:avLst/>
          </a:prstGeom>
        </p:spPr>
      </p:pic>
      <p:pic>
        <p:nvPicPr>
          <p:cNvPr id="5" name="Picture 4" descr="Screen Shot 2016-09-02 at 5.50.2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12" y="3393971"/>
            <a:ext cx="297254" cy="29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49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Condensation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Example: </a:t>
            </a:r>
            <a:r>
              <a:rPr lang="en-US" i="1" dirty="0" smtClean="0">
                <a:sym typeface="Wingdings"/>
              </a:rPr>
              <a:t>A+C+D</a:t>
            </a:r>
            <a:r>
              <a:rPr lang="en-US" dirty="0" smtClean="0">
                <a:sym typeface="Wingdings"/>
              </a:rPr>
              <a:t> boundary for </a:t>
            </a:r>
          </a:p>
        </p:txBody>
      </p:sp>
      <p:pic>
        <p:nvPicPr>
          <p:cNvPr id="4" name="Picture 3" descr="Screen Shot 2016-09-03 at 6.25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76" y="1760237"/>
            <a:ext cx="975795" cy="411480"/>
          </a:xfrm>
          <a:prstGeom prst="rect">
            <a:avLst/>
          </a:prstGeom>
        </p:spPr>
      </p:pic>
      <p:pic>
        <p:nvPicPr>
          <p:cNvPr id="5" name="Picture 4" descr="Screen Shot 2017-01-03 at 9.30.1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95" y="2778479"/>
            <a:ext cx="6584384" cy="100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7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3400"/>
            <a:ext cx="7543800" cy="2593975"/>
          </a:xfrm>
        </p:spPr>
        <p:txBody>
          <a:bodyPr/>
          <a:lstStyle/>
          <a:p>
            <a:r>
              <a:rPr lang="en-US" sz="4600" dirty="0" smtClean="0"/>
              <a:t>Part II: Topological Quantum Computation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187303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Part II: Overview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Tunnel-</a:t>
            </a:r>
            <a:r>
              <a:rPr lang="en-US" i="1" dirty="0" smtClean="0"/>
              <a:t>a</a:t>
            </a:r>
            <a:r>
              <a:rPr lang="en-US" dirty="0" smtClean="0"/>
              <a:t> operations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Braiding gapped boundaries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Topological charge measurement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Universal topological quantum computation</a:t>
            </a:r>
          </a:p>
        </p:txBody>
      </p:sp>
    </p:spTree>
    <p:extLst>
      <p:ext uri="{BB962C8B-B14F-4D97-AF65-F5344CB8AC3E}">
        <p14:creationId xmlns:p14="http://schemas.microsoft.com/office/powerpoint/2010/main" val="502334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Tunnel-</a:t>
            </a:r>
            <a:r>
              <a:rPr lang="en-US" sz="4000" i="1" dirty="0" smtClean="0"/>
              <a:t>a</a:t>
            </a:r>
            <a:r>
              <a:rPr lang="en-US" sz="4000" dirty="0" smtClean="0"/>
              <a:t> </a:t>
            </a:r>
            <a:r>
              <a:rPr lang="en-US" sz="4000" dirty="0"/>
              <a:t>O</a:t>
            </a:r>
            <a:r>
              <a:rPr lang="en-US" sz="4000" dirty="0" smtClean="0"/>
              <a:t>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Tunneling operator: </a:t>
            </a:r>
            <a:r>
              <a:rPr lang="en-US" dirty="0" smtClean="0"/>
              <a:t>tunnel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anyon</a:t>
            </a:r>
            <a:r>
              <a:rPr lang="en-US" dirty="0" smtClean="0"/>
              <a:t> from one boundary to another</a:t>
            </a: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/>
          </a:p>
          <a:p>
            <a:pPr marL="114300" indent="0">
              <a:lnSpc>
                <a:spcPct val="140000"/>
              </a:lnSpc>
              <a:buNone/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Compute </a:t>
            </a:r>
            <a:r>
              <a:rPr lang="en-US" dirty="0" smtClean="0"/>
              <a:t>result in terms of original basis</a:t>
            </a:r>
          </a:p>
        </p:txBody>
      </p:sp>
      <p:pic>
        <p:nvPicPr>
          <p:cNvPr id="15" name="Picture 14" descr="ch5_1_tunnel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546" y="2809397"/>
            <a:ext cx="4041453" cy="301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82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M</a:t>
            </a:r>
            <a:r>
              <a:rPr lang="en-US" sz="4000" dirty="0"/>
              <a:t> </a:t>
            </a:r>
            <a:r>
              <a:rPr lang="en-US" sz="4000" dirty="0" smtClean="0"/>
              <a:t>Symbols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Map from boundary to bulk fusion </a:t>
            </a:r>
            <a:r>
              <a:rPr lang="en-US" dirty="0" smtClean="0">
                <a:sym typeface="Wingdings"/>
              </a:rPr>
              <a:t>space</a:t>
            </a:r>
          </a:p>
          <a:p>
            <a:pPr>
              <a:lnSpc>
                <a:spcPct val="140000"/>
              </a:lnSpc>
            </a:pPr>
            <a:r>
              <a:rPr lang="en-US" i="1" dirty="0" smtClean="0">
                <a:sym typeface="Wingdings"/>
              </a:rPr>
              <a:t>M</a:t>
            </a:r>
            <a:r>
              <a:rPr lang="en-US" dirty="0" smtClean="0">
                <a:sym typeface="Wingdings"/>
              </a:rPr>
              <a:t>-3j:</a:t>
            </a: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Similar to </a:t>
            </a:r>
            <a:r>
              <a:rPr lang="en-US" i="1" dirty="0" smtClean="0">
                <a:sym typeface="Wingdings"/>
              </a:rPr>
              <a:t>F</a:t>
            </a:r>
            <a:r>
              <a:rPr lang="en-US" dirty="0" smtClean="0">
                <a:sym typeface="Wingdings"/>
              </a:rPr>
              <a:t> symbols or </a:t>
            </a:r>
            <a:r>
              <a:rPr lang="el-GR" i="1" dirty="0" smtClean="0">
                <a:sym typeface="Wingdings"/>
              </a:rPr>
              <a:t>Θ </a:t>
            </a:r>
            <a:r>
              <a:rPr lang="en-US" dirty="0" smtClean="0">
                <a:sym typeface="Wingdings"/>
              </a:rPr>
              <a:t>symbols in the bulk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sym typeface="Wingdings"/>
              </a:rPr>
              <a:t>Also satisfy pentagons, braid relations, etc</a:t>
            </a:r>
            <a:r>
              <a:rPr lang="en-US" dirty="0" smtClean="0">
                <a:sym typeface="Wingdings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880906" y="2753748"/>
            <a:ext cx="5009506" cy="1340113"/>
            <a:chOff x="2489973" y="1669081"/>
            <a:chExt cx="5009506" cy="1340113"/>
          </a:xfrm>
        </p:grpSpPr>
        <p:grpSp>
          <p:nvGrpSpPr>
            <p:cNvPr id="5" name="Group 4"/>
            <p:cNvGrpSpPr/>
            <p:nvPr/>
          </p:nvGrpSpPr>
          <p:grpSpPr>
            <a:xfrm>
              <a:off x="2489973" y="1853977"/>
              <a:ext cx="1215650" cy="1155217"/>
              <a:chOff x="2647267" y="1839866"/>
              <a:chExt cx="952102" cy="956979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2647267" y="2588671"/>
                <a:ext cx="952102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>
                <a:off x="2970538" y="2046025"/>
                <a:ext cx="1" cy="531916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3353846" y="2046025"/>
                <a:ext cx="0" cy="531916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" name="Picture 22" descr="Screen Shot 2016-08-18 at 4.43.16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9732" y="2629530"/>
                <a:ext cx="171161" cy="167315"/>
              </a:xfrm>
              <a:prstGeom prst="rect">
                <a:avLst/>
              </a:prstGeom>
            </p:spPr>
          </p:pic>
          <p:pic>
            <p:nvPicPr>
              <p:cNvPr id="24" name="Picture 23" descr="Screen Shot 2016-08-18 at 4.43.22 PM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59120" y="2629530"/>
                <a:ext cx="163283" cy="167315"/>
              </a:xfrm>
              <a:prstGeom prst="rect">
                <a:avLst/>
              </a:prstGeom>
            </p:spPr>
          </p:pic>
          <p:pic>
            <p:nvPicPr>
              <p:cNvPr id="25" name="Picture 24" descr="Screen Shot 2016-08-18 at 4.43.37 PM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347" y="1863032"/>
                <a:ext cx="174381" cy="182993"/>
              </a:xfrm>
              <a:prstGeom prst="rect">
                <a:avLst/>
              </a:prstGeom>
            </p:spPr>
          </p:pic>
          <p:pic>
            <p:nvPicPr>
              <p:cNvPr id="26" name="Picture 25" descr="Screen Shot 2016-08-18 at 4.43.42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6444" y="1839866"/>
                <a:ext cx="154804" cy="190528"/>
              </a:xfrm>
              <a:prstGeom prst="rect">
                <a:avLst/>
              </a:prstGeom>
            </p:spPr>
          </p:pic>
        </p:grpSp>
        <p:grpSp>
          <p:nvGrpSpPr>
            <p:cNvPr id="6" name="Group 5"/>
            <p:cNvGrpSpPr/>
            <p:nvPr/>
          </p:nvGrpSpPr>
          <p:grpSpPr>
            <a:xfrm>
              <a:off x="6230267" y="1669081"/>
              <a:ext cx="1269212" cy="1326002"/>
              <a:chOff x="6287288" y="1669081"/>
              <a:chExt cx="952102" cy="110982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6959729" y="1875240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" name="Picture 10" descr="Screen Shot 2016-08-18 at 4.43.25 PM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82497" y="2577941"/>
                <a:ext cx="169776" cy="200960"/>
              </a:xfrm>
              <a:prstGeom prst="rect">
                <a:avLst/>
              </a:prstGeom>
            </p:spPr>
          </p:pic>
          <p:pic>
            <p:nvPicPr>
              <p:cNvPr id="12" name="Picture 11" descr="Screen Shot 2016-08-18 at 4.43.37 PM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89230" y="1692247"/>
                <a:ext cx="174381" cy="182993"/>
              </a:xfrm>
              <a:prstGeom prst="rect">
                <a:avLst/>
              </a:prstGeom>
            </p:spPr>
          </p:pic>
          <p:pic>
            <p:nvPicPr>
              <p:cNvPr id="13" name="Picture 12" descr="Screen Shot 2016-08-18 at 4.43.42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82327" y="1669081"/>
                <a:ext cx="154804" cy="190528"/>
              </a:xfrm>
              <a:prstGeom prst="rect">
                <a:avLst/>
              </a:prstGeom>
            </p:spPr>
          </p:pic>
          <p:pic>
            <p:nvPicPr>
              <p:cNvPr id="14" name="Picture 13" descr="Screen Shot 2016-08-18 at 4.43.46 PM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79565" y="2226057"/>
                <a:ext cx="148938" cy="146925"/>
              </a:xfrm>
              <a:prstGeom prst="rect">
                <a:avLst/>
              </a:prstGeom>
            </p:spPr>
          </p:pic>
          <p:cxnSp>
            <p:nvCxnSpPr>
              <p:cNvPr id="15" name="Straight Connector 14"/>
              <p:cNvCxnSpPr/>
              <p:nvPr/>
            </p:nvCxnSpPr>
            <p:spPr>
              <a:xfrm>
                <a:off x="6570169" y="1875240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6564623" y="2093490"/>
                <a:ext cx="201168" cy="125997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V="1">
                <a:off x="6763313" y="2093469"/>
                <a:ext cx="201168" cy="13258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6761435" y="2225010"/>
                <a:ext cx="1905" cy="352931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6287288" y="2577941"/>
                <a:ext cx="952102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 descr="Screen Shot 2016-08-18 at 3.59.17 P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943" y="2250429"/>
              <a:ext cx="239564" cy="136664"/>
            </a:xfrm>
            <a:prstGeom prst="rect">
              <a:avLst/>
            </a:prstGeom>
          </p:spPr>
        </p:pic>
        <p:pic>
          <p:nvPicPr>
            <p:cNvPr id="8" name="Picture 7" descr="Screen Shot 2016-08-24 at 9.34.10 AM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3682" y="2002856"/>
              <a:ext cx="491350" cy="752122"/>
            </a:xfrm>
            <a:prstGeom prst="rect">
              <a:avLst/>
            </a:prstGeom>
          </p:spPr>
        </p:pic>
        <p:pic>
          <p:nvPicPr>
            <p:cNvPr id="9" name="Picture 8" descr="Screen Shot 2016-08-24 at 9.34.16 AM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6829" y="2056037"/>
              <a:ext cx="1075301" cy="480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533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M</a:t>
            </a:r>
            <a:r>
              <a:rPr lang="en-US" sz="4000" dirty="0"/>
              <a:t> </a:t>
            </a:r>
            <a:r>
              <a:rPr lang="en-US" sz="4000" dirty="0" smtClean="0"/>
              <a:t>Symbols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6520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i="1" dirty="0">
                <a:sym typeface="Wingdings"/>
              </a:rPr>
              <a:t>M</a:t>
            </a:r>
            <a:r>
              <a:rPr lang="en-US" dirty="0">
                <a:sym typeface="Wingdings"/>
              </a:rPr>
              <a:t>-</a:t>
            </a:r>
            <a:r>
              <a:rPr lang="en-US" dirty="0" smtClean="0">
                <a:sym typeface="Wingdings"/>
              </a:rPr>
              <a:t>3j pentagon relations: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37730" y="2183916"/>
            <a:ext cx="4785781" cy="3386866"/>
            <a:chOff x="962925" y="873847"/>
            <a:chExt cx="6755215" cy="5113116"/>
          </a:xfrm>
        </p:grpSpPr>
        <p:grpSp>
          <p:nvGrpSpPr>
            <p:cNvPr id="5" name="Group 4"/>
            <p:cNvGrpSpPr/>
            <p:nvPr/>
          </p:nvGrpSpPr>
          <p:grpSpPr>
            <a:xfrm>
              <a:off x="962925" y="2413422"/>
              <a:ext cx="1547700" cy="1120868"/>
              <a:chOff x="962925" y="2203486"/>
              <a:chExt cx="1397000" cy="971083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962925" y="2952291"/>
                <a:ext cx="1397000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86197" y="2409645"/>
                <a:ext cx="0" cy="542646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669504" y="2409645"/>
                <a:ext cx="0" cy="56396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2052814" y="2409645"/>
                <a:ext cx="0" cy="56396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1" name="Picture 80" descr="Screen Shot 2016-08-18 at 4.43.16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5390" y="2993150"/>
                <a:ext cx="171161" cy="167315"/>
              </a:xfrm>
              <a:prstGeom prst="rect">
                <a:avLst/>
              </a:prstGeom>
            </p:spPr>
          </p:pic>
          <p:pic>
            <p:nvPicPr>
              <p:cNvPr id="82" name="Picture 81" descr="Screen Shot 2016-08-18 at 4.43.22 PM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4778" y="2993150"/>
                <a:ext cx="163283" cy="167315"/>
              </a:xfrm>
              <a:prstGeom prst="rect">
                <a:avLst/>
              </a:prstGeom>
            </p:spPr>
          </p:pic>
          <p:pic>
            <p:nvPicPr>
              <p:cNvPr id="83" name="Picture 82" descr="Screen Shot 2016-08-18 at 4.43.25 PM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59031" y="2973609"/>
                <a:ext cx="169776" cy="200960"/>
              </a:xfrm>
              <a:prstGeom prst="rect">
                <a:avLst/>
              </a:prstGeom>
            </p:spPr>
          </p:pic>
          <p:pic>
            <p:nvPicPr>
              <p:cNvPr id="84" name="Picture 83" descr="Screen Shot 2016-08-18 at 4.43.37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9005" y="2226652"/>
                <a:ext cx="174381" cy="182993"/>
              </a:xfrm>
              <a:prstGeom prst="rect">
                <a:avLst/>
              </a:prstGeom>
            </p:spPr>
          </p:pic>
          <p:pic>
            <p:nvPicPr>
              <p:cNvPr id="85" name="Picture 84" descr="Screen Shot 2016-08-18 at 4.43.42 PM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2102" y="2203486"/>
                <a:ext cx="154804" cy="190528"/>
              </a:xfrm>
              <a:prstGeom prst="rect">
                <a:avLst/>
              </a:prstGeom>
            </p:spPr>
          </p:pic>
          <p:pic>
            <p:nvPicPr>
              <p:cNvPr id="86" name="Picture 85" descr="Screen Shot 2016-08-18 at 4.43.46 PM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8402" y="2239352"/>
                <a:ext cx="148938" cy="146925"/>
              </a:xfrm>
              <a:prstGeom prst="rect">
                <a:avLst/>
              </a:prstGeom>
            </p:spPr>
          </p:pic>
        </p:grpSp>
        <p:sp>
          <p:nvSpPr>
            <p:cNvPr id="6" name="Arc 5"/>
            <p:cNvSpPr/>
            <p:nvPr/>
          </p:nvSpPr>
          <p:spPr>
            <a:xfrm flipH="1" flipV="1">
              <a:off x="1761860" y="3313424"/>
              <a:ext cx="1466242" cy="1308076"/>
            </a:xfrm>
            <a:prstGeom prst="arc">
              <a:avLst>
                <a:gd name="adj1" fmla="val 17525235"/>
                <a:gd name="adj2" fmla="val 21282981"/>
              </a:avLst>
            </a:prstGeom>
            <a:ln w="3175" cmpd="sng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233757" y="4407616"/>
              <a:ext cx="1658080" cy="1313706"/>
              <a:chOff x="2510625" y="4246360"/>
              <a:chExt cx="1397000" cy="1097080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2510625" y="5121162"/>
                <a:ext cx="1397000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3217204" y="4452519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3590457" y="4452519"/>
                <a:ext cx="0" cy="6686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7" name="Picture 66" descr="Screen Shot 2016-08-18 at 4.43.25 PM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27897" y="5142480"/>
                <a:ext cx="169776" cy="200960"/>
              </a:xfrm>
              <a:prstGeom prst="rect">
                <a:avLst/>
              </a:prstGeom>
            </p:spPr>
          </p:pic>
          <p:pic>
            <p:nvPicPr>
              <p:cNvPr id="68" name="Picture 67" descr="Screen Shot 2016-08-18 at 4.43.37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6705" y="4269526"/>
                <a:ext cx="174381" cy="182993"/>
              </a:xfrm>
              <a:prstGeom prst="rect">
                <a:avLst/>
              </a:prstGeom>
            </p:spPr>
          </p:pic>
          <p:pic>
            <p:nvPicPr>
              <p:cNvPr id="69" name="Picture 68" descr="Screen Shot 2016-08-18 at 4.43.42 PM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9802" y="4246360"/>
                <a:ext cx="154804" cy="190528"/>
              </a:xfrm>
              <a:prstGeom prst="rect">
                <a:avLst/>
              </a:prstGeom>
            </p:spPr>
          </p:pic>
          <p:pic>
            <p:nvPicPr>
              <p:cNvPr id="70" name="Picture 69" descr="Screen Shot 2016-08-18 at 4.43.46 PM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15988" y="4269526"/>
                <a:ext cx="148938" cy="146925"/>
              </a:xfrm>
              <a:prstGeom prst="rect">
                <a:avLst/>
              </a:prstGeom>
            </p:spPr>
          </p:pic>
          <p:cxnSp>
            <p:nvCxnSpPr>
              <p:cNvPr id="71" name="Straight Connector 70"/>
              <p:cNvCxnSpPr/>
              <p:nvPr/>
            </p:nvCxnSpPr>
            <p:spPr>
              <a:xfrm>
                <a:off x="2827644" y="4452519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2822098" y="4670769"/>
                <a:ext cx="201168" cy="125997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V="1">
                <a:off x="3020788" y="4670748"/>
                <a:ext cx="201168" cy="13258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>
                <a:off x="3020381" y="4802289"/>
                <a:ext cx="434" cy="33041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5" name="Picture 74" descr="Screen Shot 2016-08-18 at 4.43.54 PM.png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38993" y="4802289"/>
                <a:ext cx="157891" cy="159997"/>
              </a:xfrm>
              <a:prstGeom prst="rect">
                <a:avLst/>
              </a:prstGeom>
            </p:spPr>
          </p:pic>
          <p:pic>
            <p:nvPicPr>
              <p:cNvPr id="76" name="Picture 75" descr="Screen Shot 2016-08-18 at 4.44.52 PM.png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59738" y="5163408"/>
                <a:ext cx="157466" cy="155448"/>
              </a:xfrm>
              <a:prstGeom prst="rect">
                <a:avLst/>
              </a:prstGeom>
            </p:spPr>
          </p:pic>
        </p:grpSp>
        <p:sp>
          <p:nvSpPr>
            <p:cNvPr id="8" name="Arc 7"/>
            <p:cNvSpPr/>
            <p:nvPr/>
          </p:nvSpPr>
          <p:spPr>
            <a:xfrm flipH="1">
              <a:off x="2293658" y="1737153"/>
              <a:ext cx="1746485" cy="1160253"/>
            </a:xfrm>
            <a:prstGeom prst="arc">
              <a:avLst>
                <a:gd name="adj1" fmla="val 16200000"/>
                <a:gd name="adj2" fmla="val 20691233"/>
              </a:avLst>
            </a:prstGeom>
            <a:ln w="3175" cmpd="sng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406731" y="873847"/>
              <a:ext cx="1592729" cy="1289391"/>
              <a:chOff x="3600428" y="873848"/>
              <a:chExt cx="1399032" cy="1128746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 flipH="1">
                <a:off x="3600428" y="1759701"/>
                <a:ext cx="1399032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>
                <a:off x="4291853" y="1091058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918057" y="1091058"/>
                <a:ext cx="0" cy="664787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H="1">
                <a:off x="4681980" y="1091058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4486073" y="1309308"/>
                <a:ext cx="201461" cy="125997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H="1" flipV="1">
                <a:off x="4287094" y="1309287"/>
                <a:ext cx="201461" cy="13258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4488529" y="1440828"/>
                <a:ext cx="0" cy="312685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8" name="Picture 57" descr="Screen Shot 2016-08-18 at 4.43.37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22369" y="897014"/>
                <a:ext cx="174381" cy="182993"/>
              </a:xfrm>
              <a:prstGeom prst="rect">
                <a:avLst/>
              </a:prstGeom>
            </p:spPr>
          </p:pic>
          <p:pic>
            <p:nvPicPr>
              <p:cNvPr id="59" name="Picture 58" descr="Screen Shot 2016-08-18 at 4.43.42 PM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5466" y="873848"/>
                <a:ext cx="154804" cy="190528"/>
              </a:xfrm>
              <a:prstGeom prst="rect">
                <a:avLst/>
              </a:prstGeom>
            </p:spPr>
          </p:pic>
          <p:pic>
            <p:nvPicPr>
              <p:cNvPr id="60" name="Picture 59" descr="Screen Shot 2016-08-18 at 4.43.46 PM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11766" y="909714"/>
                <a:ext cx="148938" cy="146925"/>
              </a:xfrm>
              <a:prstGeom prst="rect">
                <a:avLst/>
              </a:prstGeom>
            </p:spPr>
          </p:pic>
          <p:pic>
            <p:nvPicPr>
              <p:cNvPr id="61" name="Picture 60" descr="Screen Shot 2016-08-18 at 4.43.16 PM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31090" y="1824621"/>
                <a:ext cx="171161" cy="167315"/>
              </a:xfrm>
              <a:prstGeom prst="rect">
                <a:avLst/>
              </a:prstGeom>
            </p:spPr>
          </p:pic>
          <p:pic>
            <p:nvPicPr>
              <p:cNvPr id="62" name="Picture 61" descr="Screen Shot 2016-08-18 at 4.43.58 PM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3948" y="1435305"/>
                <a:ext cx="173736" cy="259605"/>
              </a:xfrm>
              <a:prstGeom prst="rect">
                <a:avLst/>
              </a:prstGeom>
            </p:spPr>
          </p:pic>
          <p:pic>
            <p:nvPicPr>
              <p:cNvPr id="63" name="Picture 62" descr="Screen Shot 2016-08-18 at 4.43.29 PM.png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8846" y="1789530"/>
                <a:ext cx="182880" cy="213064"/>
              </a:xfrm>
              <a:prstGeom prst="rect">
                <a:avLst/>
              </a:prstGeom>
            </p:spPr>
          </p:pic>
        </p:grpSp>
        <p:sp>
          <p:nvSpPr>
            <p:cNvPr id="10" name="Arc 9"/>
            <p:cNvSpPr/>
            <p:nvPr/>
          </p:nvSpPr>
          <p:spPr>
            <a:xfrm flipH="1" flipV="1">
              <a:off x="3314370" y="4065108"/>
              <a:ext cx="2303540" cy="1222361"/>
            </a:xfrm>
            <a:prstGeom prst="arc">
              <a:avLst>
                <a:gd name="adj1" fmla="val 14575562"/>
                <a:gd name="adj2" fmla="val 17558332"/>
              </a:avLst>
            </a:prstGeom>
            <a:ln w="3175" cmpd="sng">
              <a:solidFill>
                <a:srgbClr val="000000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192410" y="4105817"/>
              <a:ext cx="1467877" cy="1620019"/>
              <a:chOff x="5045193" y="3859542"/>
              <a:chExt cx="1397000" cy="1529409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>
                <a:off x="5045193" y="5132707"/>
                <a:ext cx="1397000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5758828" y="4065701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>
                <a:off x="6122363" y="4065701"/>
                <a:ext cx="12801" cy="56568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8" name="Picture 37" descr="Screen Shot 2016-08-18 at 4.43.37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88329" y="3882708"/>
                <a:ext cx="174381" cy="182993"/>
              </a:xfrm>
              <a:prstGeom prst="rect">
                <a:avLst/>
              </a:prstGeom>
            </p:spPr>
          </p:pic>
          <p:pic>
            <p:nvPicPr>
              <p:cNvPr id="39" name="Picture 38" descr="Screen Shot 2016-08-18 at 4.43.42 PM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81426" y="3859542"/>
                <a:ext cx="154804" cy="190528"/>
              </a:xfrm>
              <a:prstGeom prst="rect">
                <a:avLst/>
              </a:prstGeom>
            </p:spPr>
          </p:pic>
          <p:pic>
            <p:nvPicPr>
              <p:cNvPr id="40" name="Picture 39" descr="Screen Shot 2016-08-18 at 4.43.46 PM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57612" y="3884866"/>
                <a:ext cx="148938" cy="146925"/>
              </a:xfrm>
              <a:prstGeom prst="rect">
                <a:avLst/>
              </a:prstGeom>
            </p:spPr>
          </p:pic>
          <p:cxnSp>
            <p:nvCxnSpPr>
              <p:cNvPr id="41" name="Straight Connector 40"/>
              <p:cNvCxnSpPr/>
              <p:nvPr/>
            </p:nvCxnSpPr>
            <p:spPr>
              <a:xfrm>
                <a:off x="5369268" y="4065701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5363722" y="4283951"/>
                <a:ext cx="201168" cy="125997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V="1">
                <a:off x="5562412" y="4283930"/>
                <a:ext cx="201168" cy="13258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5567341" y="4407616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5" name="Picture 44" descr="Screen Shot 2016-08-18 at 4.43.54 PM.png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83764" y="4415471"/>
                <a:ext cx="157891" cy="159997"/>
              </a:xfrm>
              <a:prstGeom prst="rect">
                <a:avLst/>
              </a:prstGeom>
            </p:spPr>
          </p:pic>
          <p:cxnSp>
            <p:nvCxnSpPr>
              <p:cNvPr id="46" name="Straight Connector 45"/>
              <p:cNvCxnSpPr/>
              <p:nvPr/>
            </p:nvCxnSpPr>
            <p:spPr>
              <a:xfrm>
                <a:off x="5560533" y="4631389"/>
                <a:ext cx="283464" cy="185721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V="1">
                <a:off x="5841502" y="4621983"/>
                <a:ext cx="283464" cy="19229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8" name="Picture 47" descr="Screen Shot 2016-08-18 at 4.43.49 PM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2694" y="4811407"/>
                <a:ext cx="172248" cy="201609"/>
              </a:xfrm>
              <a:prstGeom prst="rect">
                <a:avLst/>
              </a:prstGeom>
            </p:spPr>
          </p:pic>
          <p:cxnSp>
            <p:nvCxnSpPr>
              <p:cNvPr id="49" name="Straight Connector 48"/>
              <p:cNvCxnSpPr/>
              <p:nvPr/>
            </p:nvCxnSpPr>
            <p:spPr>
              <a:xfrm>
                <a:off x="5841196" y="4816866"/>
                <a:ext cx="306" cy="315841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0" name="Picture 49" descr="Screen Shot 2016-08-18 at 4.43.33 PM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7080" y="5153166"/>
                <a:ext cx="173736" cy="235785"/>
              </a:xfrm>
              <a:prstGeom prst="rect">
                <a:avLst/>
              </a:prstGeom>
            </p:spPr>
          </p:pic>
        </p:grpSp>
        <p:sp>
          <p:nvSpPr>
            <p:cNvPr id="12" name="Arc 11"/>
            <p:cNvSpPr/>
            <p:nvPr/>
          </p:nvSpPr>
          <p:spPr>
            <a:xfrm flipV="1">
              <a:off x="5662679" y="3247294"/>
              <a:ext cx="1472184" cy="1308076"/>
            </a:xfrm>
            <a:prstGeom prst="arc">
              <a:avLst>
                <a:gd name="adj1" fmla="val 18027137"/>
                <a:gd name="adj2" fmla="val 21282981"/>
              </a:avLst>
            </a:prstGeom>
            <a:ln w="3175" cmpd="sng"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/>
            <p:cNvSpPr/>
            <p:nvPr/>
          </p:nvSpPr>
          <p:spPr>
            <a:xfrm>
              <a:off x="4416244" y="1668066"/>
              <a:ext cx="1746504" cy="1160253"/>
            </a:xfrm>
            <a:prstGeom prst="arc">
              <a:avLst>
                <a:gd name="adj1" fmla="val 16200000"/>
                <a:gd name="adj2" fmla="val 20691233"/>
              </a:avLst>
            </a:prstGeom>
            <a:ln w="3175" cmpd="sng"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creen Shot 2016-08-18 at 4.45.23 PM.png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8516" y="4298117"/>
              <a:ext cx="455874" cy="316713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6273388" y="1992425"/>
              <a:ext cx="1444752" cy="1573614"/>
              <a:chOff x="6286214" y="1185263"/>
              <a:chExt cx="1444752" cy="1573614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flipH="1">
                <a:off x="6286214" y="2478604"/>
                <a:ext cx="1444752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>
                <a:off x="6992938" y="1411598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6603738" y="1411598"/>
                <a:ext cx="13239" cy="56568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7395814" y="1411598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7193505" y="1629848"/>
                <a:ext cx="208044" cy="125997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H="1" flipV="1">
                <a:off x="6988023" y="1629827"/>
                <a:ext cx="208044" cy="132588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7190970" y="1753513"/>
                <a:ext cx="0" cy="22377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6904857" y="1977286"/>
                <a:ext cx="293153" cy="185721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 flipV="1">
                <a:off x="6614284" y="1967880"/>
                <a:ext cx="293153" cy="19229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6907755" y="2162763"/>
                <a:ext cx="1712" cy="315841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0" name="Picture 29" descr="Screen Shot 2016-08-18 at 4.43.49 PM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9317" y="2163239"/>
                <a:ext cx="172248" cy="201609"/>
              </a:xfrm>
              <a:prstGeom prst="rect">
                <a:avLst/>
              </a:prstGeom>
            </p:spPr>
          </p:pic>
          <p:pic>
            <p:nvPicPr>
              <p:cNvPr id="31" name="Picture 30" descr="Screen Shot 2016-08-18 at 4.43.33 PM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43291" y="2523092"/>
                <a:ext cx="173736" cy="235785"/>
              </a:xfrm>
              <a:prstGeom prst="rect">
                <a:avLst/>
              </a:prstGeom>
            </p:spPr>
          </p:pic>
          <p:pic>
            <p:nvPicPr>
              <p:cNvPr id="32" name="Picture 31" descr="Screen Shot 2016-08-18 at 4.43.37 PM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2439" y="1208429"/>
                <a:ext cx="174381" cy="182993"/>
              </a:xfrm>
              <a:prstGeom prst="rect">
                <a:avLst/>
              </a:prstGeom>
            </p:spPr>
          </p:pic>
          <p:pic>
            <p:nvPicPr>
              <p:cNvPr id="33" name="Picture 32" descr="Screen Shot 2016-08-18 at 4.43.42 PM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15536" y="1185263"/>
                <a:ext cx="154804" cy="190528"/>
              </a:xfrm>
              <a:prstGeom prst="rect">
                <a:avLst/>
              </a:prstGeom>
            </p:spPr>
          </p:pic>
          <p:pic>
            <p:nvPicPr>
              <p:cNvPr id="34" name="Picture 33" descr="Screen Shot 2016-08-18 at 4.43.46 PM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11836" y="1221129"/>
                <a:ext cx="148938" cy="146925"/>
              </a:xfrm>
              <a:prstGeom prst="rect">
                <a:avLst/>
              </a:prstGeom>
            </p:spPr>
          </p:pic>
        </p:grpSp>
        <p:pic>
          <p:nvPicPr>
            <p:cNvPr id="16" name="Picture 15" descr="Screen Shot 2016-08-24 at 9.24.33 AM.png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987" y="4297987"/>
              <a:ext cx="812655" cy="430465"/>
            </a:xfrm>
            <a:prstGeom prst="rect">
              <a:avLst/>
            </a:prstGeom>
          </p:spPr>
        </p:pic>
        <p:pic>
          <p:nvPicPr>
            <p:cNvPr id="17" name="Picture 16" descr="Screen Shot 2016-08-24 at 9.24.40 AM.png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6921" y="5476082"/>
              <a:ext cx="861320" cy="510881"/>
            </a:xfrm>
            <a:prstGeom prst="rect">
              <a:avLst/>
            </a:prstGeom>
          </p:spPr>
        </p:pic>
        <p:pic>
          <p:nvPicPr>
            <p:cNvPr id="18" name="Picture 17" descr="Screen Shot 2016-08-24 at 9.24.56 AM.png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2889" y="1288997"/>
              <a:ext cx="809552" cy="410818"/>
            </a:xfrm>
            <a:prstGeom prst="rect">
              <a:avLst/>
            </a:prstGeom>
          </p:spPr>
        </p:pic>
        <p:pic>
          <p:nvPicPr>
            <p:cNvPr id="19" name="Picture 18" descr="Screen Shot 2016-08-24 at 9.25.01 AM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9027" y="1245365"/>
              <a:ext cx="903572" cy="422701"/>
            </a:xfrm>
            <a:prstGeom prst="rect">
              <a:avLst/>
            </a:prstGeom>
          </p:spPr>
        </p:pic>
      </p:grpSp>
      <p:pic>
        <p:nvPicPr>
          <p:cNvPr id="87" name="Picture 86" descr="Screen Shot 2016-08-24 at 9.29.50 AM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123" y="5597518"/>
            <a:ext cx="5667473" cy="10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5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/>
              <a:t>M</a:t>
            </a:r>
            <a:r>
              <a:rPr lang="en-US" sz="4000" dirty="0"/>
              <a:t> </a:t>
            </a:r>
            <a:r>
              <a:rPr lang="en-US" sz="4000" dirty="0" smtClean="0"/>
              <a:t>Symbols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i="1" dirty="0">
                <a:sym typeface="Wingdings"/>
              </a:rPr>
              <a:t>M</a:t>
            </a:r>
            <a:r>
              <a:rPr lang="en-US" dirty="0" smtClean="0">
                <a:sym typeface="Wingdings"/>
              </a:rPr>
              <a:t>-3j braid relations:</a:t>
            </a: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 marL="114300" indent="0">
              <a:lnSpc>
                <a:spcPct val="140000"/>
              </a:lnSpc>
              <a:buNone/>
            </a:pPr>
            <a:endParaRPr lang="en-US" dirty="0" smtClean="0">
              <a:sym typeface="Wingdings"/>
            </a:endParaRPr>
          </a:p>
          <a:p>
            <a:pPr marL="114300" indent="0">
              <a:lnSpc>
                <a:spcPct val="140000"/>
              </a:lnSpc>
              <a:buNone/>
            </a:pPr>
            <a:endParaRPr lang="en-US" dirty="0" smtClean="0">
              <a:sym typeface="Wingdings"/>
            </a:endParaRPr>
          </a:p>
          <a:p>
            <a:pPr>
              <a:lnSpc>
                <a:spcPct val="140000"/>
              </a:lnSpc>
            </a:pPr>
            <a:r>
              <a:rPr lang="en-US" i="1" dirty="0">
                <a:sym typeface="Wingdings"/>
              </a:rPr>
              <a:t>M</a:t>
            </a:r>
            <a:r>
              <a:rPr lang="en-US" dirty="0">
                <a:sym typeface="Wingdings"/>
              </a:rPr>
              <a:t>-</a:t>
            </a:r>
            <a:r>
              <a:rPr lang="en-US" dirty="0" smtClean="0">
                <a:sym typeface="Wingdings"/>
              </a:rPr>
              <a:t>3j normalization:</a:t>
            </a:r>
          </a:p>
          <a:p>
            <a:pPr>
              <a:lnSpc>
                <a:spcPct val="140000"/>
              </a:lnSpc>
            </a:pPr>
            <a:endParaRPr lang="en-US" dirty="0" smtClean="0">
              <a:sym typeface="Wingdings"/>
            </a:endParaRPr>
          </a:p>
        </p:txBody>
      </p:sp>
      <p:pic>
        <p:nvPicPr>
          <p:cNvPr id="4" name="Picture 3" descr="Screen Shot 2016-09-02 at 8.51.3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186" y="2142359"/>
            <a:ext cx="3670604" cy="1402096"/>
          </a:xfrm>
          <a:prstGeom prst="rect">
            <a:avLst/>
          </a:prstGeom>
        </p:spPr>
      </p:pic>
      <p:pic>
        <p:nvPicPr>
          <p:cNvPr id="5" name="Picture 4" descr="Screen Shot 2016-09-02 at 8.52.0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273" y="4430852"/>
            <a:ext cx="2873972" cy="179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02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Tunnel-</a:t>
            </a:r>
            <a:r>
              <a:rPr lang="en-US" sz="4000" i="1" dirty="0" smtClean="0"/>
              <a:t>a</a:t>
            </a:r>
            <a:r>
              <a:rPr lang="en-US" sz="4000" dirty="0" smtClean="0"/>
              <a:t> Operations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Compute result in terms of original basis:</a:t>
            </a:r>
          </a:p>
        </p:txBody>
      </p:sp>
      <p:pic>
        <p:nvPicPr>
          <p:cNvPr id="6" name="Picture 5" descr="Screen Shot 2016-09-02 at 8.54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53" y="2678546"/>
            <a:ext cx="7390647" cy="232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932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5_3_braid_mo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677" y="1417638"/>
            <a:ext cx="2785749" cy="31044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Braiding Gapped Boundaries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Braid one gapped boundary around another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Pure braid group representation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Result computed using </a:t>
            </a:r>
            <a:r>
              <a:rPr lang="en-US" i="1" dirty="0" smtClean="0"/>
              <a:t>F, R</a:t>
            </a:r>
            <a:r>
              <a:rPr lang="en-US" dirty="0" smtClean="0"/>
              <a:t> symbols</a:t>
            </a:r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e.g. </a:t>
            </a:r>
          </a:p>
          <a:p>
            <a:pPr>
              <a:lnSpc>
                <a:spcPct val="140000"/>
              </a:lnSpc>
            </a:pPr>
            <a:endParaRPr lang="en-US" dirty="0" smtClean="0"/>
          </a:p>
        </p:txBody>
      </p:sp>
      <p:pic>
        <p:nvPicPr>
          <p:cNvPr id="5" name="Picture 4" descr="Screen Shot 2016-12-13 at 10.08.1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64080"/>
            <a:ext cx="7789333" cy="187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93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Topological Charge Measurement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59022"/>
          </a:xfrm>
        </p:spPr>
        <p:txBody>
          <a:bodyPr>
            <a:normAutofit/>
          </a:bodyPr>
          <a:lstStyle/>
          <a:p>
            <a:pPr marL="342900" lvl="1">
              <a:lnSpc>
                <a:spcPct val="140000"/>
              </a:lnSpc>
              <a:buClr>
                <a:schemeClr val="accent1"/>
              </a:buClr>
            </a:pPr>
            <a:r>
              <a:rPr lang="en-US" sz="2200" dirty="0" smtClean="0"/>
              <a:t>Topological </a:t>
            </a:r>
            <a:r>
              <a:rPr lang="en-US" sz="2200" dirty="0"/>
              <a:t>c</a:t>
            </a:r>
            <a:r>
              <a:rPr lang="en-US" sz="2200" dirty="0" smtClean="0"/>
              <a:t>harge p</a:t>
            </a:r>
            <a:r>
              <a:rPr lang="en-US" sz="2200" dirty="0"/>
              <a:t>rojection (</a:t>
            </a:r>
            <a:r>
              <a:rPr lang="en-US" sz="2200" dirty="0" err="1"/>
              <a:t>Barkeshli</a:t>
            </a:r>
            <a:r>
              <a:rPr lang="en-US" sz="2200" dirty="0"/>
              <a:t> and Freedman, </a:t>
            </a:r>
            <a:r>
              <a:rPr lang="en-US" sz="2200" dirty="0" smtClean="0"/>
              <a:t>2016)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Doubled theories: Wilson line lifts to a loop </a:t>
            </a:r>
            <a:r>
              <a:rPr lang="en-US" dirty="0" smtClean="0">
                <a:sym typeface="Wingdings"/>
              </a:rPr>
              <a:t> measure topological charge through the loop</a:t>
            </a:r>
          </a:p>
          <a:p>
            <a:pPr lvl="1"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 lvl="1">
              <a:lnSpc>
                <a:spcPct val="140000"/>
              </a:lnSpc>
            </a:pPr>
            <a:endParaRPr lang="en-US" dirty="0">
              <a:sym typeface="Wingdings"/>
            </a:endParaRPr>
          </a:p>
          <a:p>
            <a:pPr lvl="1">
              <a:lnSpc>
                <a:spcPct val="140000"/>
              </a:lnSpc>
            </a:pPr>
            <a:endParaRPr lang="en-US" dirty="0" smtClean="0">
              <a:sym typeface="Wingdings"/>
            </a:endParaRPr>
          </a:p>
          <a:p>
            <a:pPr marL="411480" lvl="1" indent="0">
              <a:lnSpc>
                <a:spcPct val="140000"/>
              </a:lnSpc>
              <a:buNone/>
            </a:pPr>
            <a:endParaRPr lang="en-US" dirty="0">
              <a:sym typeface="Wingdings"/>
            </a:endParaRPr>
          </a:p>
          <a:p>
            <a:pPr lvl="1">
              <a:lnSpc>
                <a:spcPct val="140000"/>
              </a:lnSpc>
            </a:pPr>
            <a:r>
              <a:rPr lang="en-US" dirty="0" smtClean="0">
                <a:sym typeface="Wingdings"/>
              </a:rPr>
              <a:t>Example: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sym typeface="Wingdings"/>
              </a:rPr>
              <a:t>Generalized topological charge measurements: measure </a:t>
            </a:r>
            <a:r>
              <a:rPr lang="en-US" dirty="0" err="1" smtClean="0">
                <a:sym typeface="Wingdings"/>
              </a:rPr>
              <a:t>Hermitian</a:t>
            </a:r>
            <a:r>
              <a:rPr lang="en-US" dirty="0" smtClean="0">
                <a:sym typeface="Wingdings"/>
              </a:rPr>
              <a:t> “Wilson operators” along </a:t>
            </a:r>
            <a:r>
              <a:rPr lang="el-GR" i="1" dirty="0" smtClean="0">
                <a:sym typeface="Wingdings"/>
              </a:rPr>
              <a:t>γ</a:t>
            </a:r>
            <a:r>
              <a:rPr lang="en-US" i="1" dirty="0" smtClean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or </a:t>
            </a:r>
            <a:r>
              <a:rPr lang="el-GR" i="1" dirty="0" smtClean="0">
                <a:sym typeface="Wingdings"/>
              </a:rPr>
              <a:t>α</a:t>
            </a:r>
            <a:r>
              <a:rPr lang="en-US" i="1" baseline="-25000" dirty="0" err="1" smtClean="0">
                <a:sym typeface="Wingdings"/>
              </a:rPr>
              <a:t>i</a:t>
            </a:r>
            <a:endParaRPr lang="en-US" i="1" baseline="-25000" dirty="0" smtClean="0">
              <a:sym typeface="Wingdings"/>
            </a:endParaRPr>
          </a:p>
        </p:txBody>
      </p:sp>
      <p:pic>
        <p:nvPicPr>
          <p:cNvPr id="6" name="Picture 5" descr="Screen Shot 2016-09-03 at 6.22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944" y="5077132"/>
            <a:ext cx="2284515" cy="594238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300907" y="3184411"/>
            <a:ext cx="3099095" cy="1782701"/>
            <a:chOff x="1272263" y="812466"/>
            <a:chExt cx="7250020" cy="4170450"/>
          </a:xfrm>
        </p:grpSpPr>
        <p:sp>
          <p:nvSpPr>
            <p:cNvPr id="7" name="Oval 6"/>
            <p:cNvSpPr/>
            <p:nvPr/>
          </p:nvSpPr>
          <p:spPr>
            <a:xfrm>
              <a:off x="1272263" y="812466"/>
              <a:ext cx="6473401" cy="4170450"/>
            </a:xfrm>
            <a:prstGeom prst="ellipse">
              <a:avLst/>
            </a:prstGeom>
            <a:noFill/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413927" y="2117330"/>
              <a:ext cx="1642053" cy="1377579"/>
            </a:xfrm>
            <a:prstGeom prst="ellipse">
              <a:avLst/>
            </a:prstGeom>
            <a:noFill/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959274" y="2117330"/>
              <a:ext cx="1642053" cy="1377579"/>
            </a:xfrm>
            <a:prstGeom prst="ellipse">
              <a:avLst/>
            </a:prstGeom>
            <a:noFill/>
            <a:ln w="158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4055981" y="2843631"/>
              <a:ext cx="903293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4714799" y="1835826"/>
              <a:ext cx="2111451" cy="1938224"/>
            </a:xfrm>
            <a:prstGeom prst="ellipse">
              <a:avLst/>
            </a:prstGeom>
            <a:noFill/>
            <a:ln w="28575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Screen Shot 2016-09-04 at 10.44.20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5544" y="2931588"/>
              <a:ext cx="296499" cy="331024"/>
            </a:xfrm>
            <a:prstGeom prst="rect">
              <a:avLst/>
            </a:prstGeom>
          </p:spPr>
        </p:pic>
        <p:pic>
          <p:nvPicPr>
            <p:cNvPr id="13" name="Picture 12" descr="Screen Shot 2016-09-04 at 10.44.1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8079" y="2910916"/>
              <a:ext cx="481547" cy="338328"/>
            </a:xfrm>
            <a:prstGeom prst="rect">
              <a:avLst/>
            </a:prstGeom>
          </p:spPr>
        </p:pic>
        <p:pic>
          <p:nvPicPr>
            <p:cNvPr id="14" name="Picture 13" descr="Screen Shot 2016-09-04 at 10.15.43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7474" y="1046201"/>
              <a:ext cx="432990" cy="393627"/>
            </a:xfrm>
            <a:prstGeom prst="rect">
              <a:avLst/>
            </a:prstGeom>
          </p:spPr>
        </p:pic>
        <p:pic>
          <p:nvPicPr>
            <p:cNvPr id="15" name="Picture 14" descr="Screen Shot 2016-08-19 at 9.35.08 A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1440" y="2592208"/>
              <a:ext cx="553517" cy="467814"/>
            </a:xfrm>
            <a:prstGeom prst="rect">
              <a:avLst/>
            </a:prstGeom>
          </p:spPr>
        </p:pic>
        <p:pic>
          <p:nvPicPr>
            <p:cNvPr id="16" name="Picture 15" descr="Screen Shot 2016-08-19 at 9.35.12 A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8851" y="2596356"/>
              <a:ext cx="580311" cy="467814"/>
            </a:xfrm>
            <a:prstGeom prst="rect">
              <a:avLst/>
            </a:prstGeom>
          </p:spPr>
        </p:pic>
        <p:pic>
          <p:nvPicPr>
            <p:cNvPr id="17" name="Picture 16" descr="Screen Shot 2016-09-05 at 12.13.37 A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247" y="1439828"/>
              <a:ext cx="489952" cy="509663"/>
            </a:xfrm>
            <a:prstGeom prst="rect">
              <a:avLst/>
            </a:prstGeom>
          </p:spPr>
        </p:pic>
        <p:cxnSp>
          <p:nvCxnSpPr>
            <p:cNvPr id="18" name="Straight Connector 17"/>
            <p:cNvCxnSpPr/>
            <p:nvPr/>
          </p:nvCxnSpPr>
          <p:spPr>
            <a:xfrm flipH="1">
              <a:off x="4572419" y="2842462"/>
              <a:ext cx="9144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  <a:headEnd type="triangle" w="lg" len="lg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5719682" y="1835826"/>
              <a:ext cx="107162" cy="0"/>
            </a:xfrm>
            <a:prstGeom prst="line">
              <a:avLst/>
            </a:prstGeom>
            <a:ln w="28575" cmpd="sng">
              <a:solidFill>
                <a:srgbClr val="0000FF"/>
              </a:solidFill>
              <a:prstDash val="solid"/>
              <a:headEnd type="none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Screen Shot 2016-08-19 at 9.35.40 AM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6804" y="2596356"/>
              <a:ext cx="585479" cy="463666"/>
            </a:xfrm>
            <a:prstGeom prst="rect">
              <a:avLst/>
            </a:prstGeom>
          </p:spPr>
        </p:pic>
      </p:grp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4781968" y="3094127"/>
            <a:ext cx="2928750" cy="2011228"/>
            <a:chOff x="1272263" y="812466"/>
            <a:chExt cx="6473401" cy="4445407"/>
          </a:xfrm>
        </p:grpSpPr>
        <p:grpSp>
          <p:nvGrpSpPr>
            <p:cNvPr id="38" name="Group 37"/>
            <p:cNvGrpSpPr/>
            <p:nvPr/>
          </p:nvGrpSpPr>
          <p:grpSpPr>
            <a:xfrm>
              <a:off x="1272263" y="812466"/>
              <a:ext cx="6473401" cy="4445407"/>
              <a:chOff x="1272263" y="812466"/>
              <a:chExt cx="6473401" cy="4445407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1272263" y="2335382"/>
                <a:ext cx="6473401" cy="2922491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413927" y="3249781"/>
                <a:ext cx="1642053" cy="965354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959274" y="3249781"/>
                <a:ext cx="1642053" cy="965354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272263" y="1044038"/>
                <a:ext cx="6473401" cy="2922491"/>
              </a:xfrm>
              <a:prstGeom prst="ellipse">
                <a:avLst/>
              </a:prstGeom>
              <a:solidFill>
                <a:schemeClr val="bg1"/>
              </a:solidFill>
              <a:ln w="9525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272263" y="812466"/>
                <a:ext cx="6473401" cy="3093767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413927" y="1780454"/>
                <a:ext cx="1642053" cy="1021930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4959274" y="1780454"/>
                <a:ext cx="1642053" cy="1021930"/>
              </a:xfrm>
              <a:prstGeom prst="ellipse">
                <a:avLst/>
              </a:prstGeom>
              <a:noFill/>
              <a:ln w="158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" name="Straight Connector 54"/>
              <p:cNvCxnSpPr>
                <a:stCxn id="52" idx="2"/>
                <a:endCxn id="48" idx="2"/>
              </p:cNvCxnSpPr>
              <p:nvPr/>
            </p:nvCxnSpPr>
            <p:spPr>
              <a:xfrm>
                <a:off x="1272263" y="2359350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2413927" y="2335382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4074699" y="2335382"/>
                <a:ext cx="0" cy="1437278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4959274" y="2359350"/>
                <a:ext cx="0" cy="1437278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6592896" y="2319246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7745664" y="2359350"/>
                <a:ext cx="0" cy="1437278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>
                <a:off x="4055981" y="2319246"/>
                <a:ext cx="903293" cy="0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Oval 61"/>
              <p:cNvSpPr/>
              <p:nvPr/>
            </p:nvSpPr>
            <p:spPr>
              <a:xfrm>
                <a:off x="4714799" y="1571626"/>
                <a:ext cx="2111451" cy="1437834"/>
              </a:xfrm>
              <a:prstGeom prst="ellipse">
                <a:avLst/>
              </a:prstGeom>
              <a:noFill/>
              <a:ln w="28575" cmpd="sng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9" name="Picture 38" descr="Screen Shot 2016-09-04 at 10.15.55 PM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396" y="2052326"/>
              <a:ext cx="578953" cy="533840"/>
            </a:xfrm>
            <a:prstGeom prst="rect">
              <a:avLst/>
            </a:prstGeom>
          </p:spPr>
        </p:pic>
        <p:pic>
          <p:nvPicPr>
            <p:cNvPr id="40" name="Picture 39" descr="Screen Shot 2016-09-04 at 10.15.59 PM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396" y="3701380"/>
              <a:ext cx="555337" cy="494413"/>
            </a:xfrm>
            <a:prstGeom prst="rect">
              <a:avLst/>
            </a:prstGeom>
          </p:spPr>
        </p:pic>
        <p:pic>
          <p:nvPicPr>
            <p:cNvPr id="41" name="Picture 40" descr="Screen Shot 2016-09-04 at 10.44.20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4619" y="1936821"/>
              <a:ext cx="296499" cy="331024"/>
            </a:xfrm>
            <a:prstGeom prst="rect">
              <a:avLst/>
            </a:prstGeom>
          </p:spPr>
        </p:pic>
        <p:pic>
          <p:nvPicPr>
            <p:cNvPr id="42" name="Picture 41" descr="Screen Shot 2016-09-04 at 10.44.1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6250" y="2464056"/>
              <a:ext cx="481547" cy="338328"/>
            </a:xfrm>
            <a:prstGeom prst="rect">
              <a:avLst/>
            </a:prstGeom>
          </p:spPr>
        </p:pic>
        <p:cxnSp>
          <p:nvCxnSpPr>
            <p:cNvPr id="43" name="Straight Connector 42"/>
            <p:cNvCxnSpPr/>
            <p:nvPr/>
          </p:nvCxnSpPr>
          <p:spPr>
            <a:xfrm>
              <a:off x="5569943" y="3830755"/>
              <a:ext cx="0" cy="1363047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928343" y="3701380"/>
              <a:ext cx="0" cy="1363047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4055980" y="3772660"/>
              <a:ext cx="903293" cy="0"/>
            </a:xfrm>
            <a:prstGeom prst="line">
              <a:avLst/>
            </a:prstGeom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4514311" y="2317476"/>
              <a:ext cx="79142" cy="0"/>
            </a:xfrm>
            <a:prstGeom prst="line">
              <a:avLst/>
            </a:prstGeom>
            <a:ln w="38100" cmpd="sng">
              <a:solidFill>
                <a:srgbClr val="FF0000"/>
              </a:solidFill>
              <a:prstDash val="solid"/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460014" y="3772678"/>
              <a:ext cx="75593" cy="0"/>
            </a:xfrm>
            <a:prstGeom prst="line">
              <a:avLst/>
            </a:prstGeom>
            <a:ln w="38100" cmpd="sng">
              <a:solidFill>
                <a:srgbClr val="FF0000"/>
              </a:solidFill>
              <a:prstDash val="solid"/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0641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 </a:t>
            </a:r>
            <a:r>
              <a:rPr lang="en-US" sz="4000" dirty="0" smtClean="0"/>
              <a:t>Universal TQC </a:t>
            </a:r>
            <a:r>
              <a:rPr lang="en-US" sz="4000" dirty="0" smtClean="0"/>
              <a:t>Gate Set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90" b="90649"/>
          <a:stretch/>
        </p:blipFill>
        <p:spPr>
          <a:xfrm>
            <a:off x="457200" y="1417639"/>
            <a:ext cx="7620000" cy="567324"/>
          </a:xfrm>
          <a:prstGeom prst="rect">
            <a:avLst/>
          </a:prstGeom>
        </p:spPr>
      </p:pic>
      <p:pic>
        <p:nvPicPr>
          <p:cNvPr id="5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0" b="72826"/>
          <a:stretch/>
        </p:blipFill>
        <p:spPr>
          <a:xfrm>
            <a:off x="457200" y="2060223"/>
            <a:ext cx="7620000" cy="874889"/>
          </a:xfrm>
          <a:prstGeom prst="rect">
            <a:avLst/>
          </a:prstGeom>
        </p:spPr>
      </p:pic>
      <p:pic>
        <p:nvPicPr>
          <p:cNvPr id="6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6" b="61053"/>
          <a:stretch/>
        </p:blipFill>
        <p:spPr>
          <a:xfrm>
            <a:off x="447793" y="2981145"/>
            <a:ext cx="7620000" cy="567324"/>
          </a:xfrm>
          <a:prstGeom prst="rect">
            <a:avLst/>
          </a:prstGeom>
        </p:spPr>
      </p:pic>
      <p:pic>
        <p:nvPicPr>
          <p:cNvPr id="7" name="Content Placeholder 4" descr="Screen Shot 2016-09-03 at 8.07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59" b="41728"/>
          <a:stretch/>
        </p:blipFill>
        <p:spPr>
          <a:xfrm>
            <a:off x="438386" y="3641548"/>
            <a:ext cx="7620000" cy="977490"/>
          </a:xfrm>
          <a:prstGeom prst="rect">
            <a:avLst/>
          </a:prstGeom>
        </p:spPr>
      </p:pic>
      <p:pic>
        <p:nvPicPr>
          <p:cNvPr id="11" name="Picture 10" descr="Screen Shot 2016-09-30 at 10.01.2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14" y="4778590"/>
            <a:ext cx="5631814" cy="227132"/>
          </a:xfrm>
          <a:prstGeom prst="rect">
            <a:avLst/>
          </a:prstGeom>
        </p:spPr>
      </p:pic>
      <p:pic>
        <p:nvPicPr>
          <p:cNvPr id="13" name="Picture 12" descr="Screen Shot 2016-09-30 at 9.59.5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14" y="5193918"/>
            <a:ext cx="6887840" cy="4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58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Universal gate set:</a:t>
            </a:r>
          </a:p>
          <a:p>
            <a:pPr lvl="1">
              <a:lnSpc>
                <a:spcPct val="140000"/>
              </a:lnSpc>
            </a:pPr>
            <a:r>
              <a:rPr lang="en-US" dirty="0" err="1" smtClean="0"/>
              <a:t>Hadamard</a:t>
            </a:r>
            <a:r>
              <a:rPr lang="en-US" dirty="0" smtClean="0"/>
              <a:t>: Topological charge projection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SUM</a:t>
            </a:r>
            <a:r>
              <a:rPr lang="en-US" i="1" baseline="-25000" dirty="0" smtClean="0"/>
              <a:t>3</a:t>
            </a:r>
            <a:r>
              <a:rPr lang="en-US" dirty="0" smtClean="0"/>
              <a:t>: Braiding</a:t>
            </a:r>
          </a:p>
          <a:p>
            <a:pPr lvl="1">
              <a:lnSpc>
                <a:spcPct val="140000"/>
              </a:lnSpc>
            </a:pPr>
            <a:r>
              <a:rPr lang="en-US" i="1" dirty="0" smtClean="0"/>
              <a:t>Q</a:t>
            </a:r>
            <a:r>
              <a:rPr lang="en-US" i="1" baseline="-25000" dirty="0" smtClean="0"/>
              <a:t>3</a:t>
            </a:r>
            <a:r>
              <a:rPr lang="en-US" i="1" dirty="0" smtClean="0"/>
              <a:t> </a:t>
            </a:r>
            <a:r>
              <a:rPr lang="en-US" dirty="0" smtClean="0"/>
              <a:t>phase gate: Topological charge projection</a:t>
            </a:r>
          </a:p>
          <a:p>
            <a:pPr lvl="1">
              <a:lnSpc>
                <a:spcPct val="140000"/>
              </a:lnSpc>
            </a:pPr>
            <a:r>
              <a:rPr lang="en-US" dirty="0" smtClean="0"/>
              <a:t>Pauli-</a:t>
            </a:r>
            <a:r>
              <a:rPr lang="en-US" i="1" dirty="0" smtClean="0"/>
              <a:t>X</a:t>
            </a:r>
            <a:r>
              <a:rPr lang="en-US" dirty="0" smtClean="0"/>
              <a:t>: Tunnel </a:t>
            </a:r>
            <a:r>
              <a:rPr lang="en-US" i="1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anyon</a:t>
            </a:r>
            <a:endParaRPr lang="en-US" dirty="0" smtClean="0"/>
          </a:p>
          <a:p>
            <a:pPr lvl="1">
              <a:lnSpc>
                <a:spcPct val="140000"/>
              </a:lnSpc>
            </a:pPr>
            <a:r>
              <a:rPr lang="en-US" dirty="0" smtClean="0"/>
              <a:t>Coherent projection: generalized topological charge           measurement (require measurement </a:t>
            </a:r>
            <a:r>
              <a:rPr lang="en-US" i="1" dirty="0" smtClean="0"/>
              <a:t>1-P</a:t>
            </a:r>
            <a:r>
              <a:rPr lang="en-US" dirty="0" smtClean="0"/>
              <a:t>, where </a:t>
            </a:r>
            <a:r>
              <a:rPr lang="en-US" i="1" dirty="0" smtClean="0"/>
              <a:t>P</a:t>
            </a:r>
            <a:r>
              <a:rPr lang="en-US" dirty="0" smtClean="0"/>
              <a:t> is a        topological charge projection)</a:t>
            </a:r>
          </a:p>
          <a:p>
            <a:pPr>
              <a:lnSpc>
                <a:spcPct val="140000"/>
              </a:lnSpc>
            </a:pPr>
            <a:r>
              <a:rPr lang="en-US" dirty="0"/>
              <a:t>Purely </a:t>
            </a:r>
            <a:r>
              <a:rPr lang="en-US" dirty="0" err="1"/>
              <a:t>abelian</a:t>
            </a:r>
            <a:r>
              <a:rPr lang="en-US" dirty="0"/>
              <a:t> theory 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Proposal to physically realize              gapped boundaries in        doubled fractional quantum Hall systems (</a:t>
            </a:r>
            <a:r>
              <a:rPr lang="en-US" dirty="0" err="1" smtClean="0"/>
              <a:t>Barkeshli</a:t>
            </a:r>
            <a:r>
              <a:rPr lang="en-US" dirty="0"/>
              <a:t>,</a:t>
            </a:r>
            <a:r>
              <a:rPr lang="en-US" dirty="0" smtClean="0"/>
              <a:t> 2016)</a:t>
            </a:r>
          </a:p>
        </p:txBody>
      </p:sp>
      <p:pic>
        <p:nvPicPr>
          <p:cNvPr id="6" name="Picture 5" descr="Screen Shot 2016-09-03 at 6.25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01"/>
          <a:stretch/>
        </p:blipFill>
        <p:spPr>
          <a:xfrm>
            <a:off x="2851931" y="479779"/>
            <a:ext cx="1537229" cy="812775"/>
          </a:xfrm>
          <a:prstGeom prst="rect">
            <a:avLst/>
          </a:prstGeom>
        </p:spPr>
      </p:pic>
      <p:pic>
        <p:nvPicPr>
          <p:cNvPr id="7" name="Picture 6" descr="Screen Shot 2016-09-03 at 6.25.4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01"/>
          <a:stretch/>
        </p:blipFill>
        <p:spPr>
          <a:xfrm>
            <a:off x="3889846" y="5525386"/>
            <a:ext cx="738601" cy="390519"/>
          </a:xfrm>
          <a:prstGeom prst="rect">
            <a:avLst/>
          </a:prstGeom>
        </p:spPr>
      </p:pic>
      <p:pic>
        <p:nvPicPr>
          <p:cNvPr id="8" name="Picture 7" descr="ch6_2_dz3_braidin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667" y="278851"/>
            <a:ext cx="2481837" cy="2642697"/>
          </a:xfrm>
          <a:prstGeom prst="rect">
            <a:avLst/>
          </a:prstGeom>
        </p:spPr>
      </p:pic>
      <p:pic>
        <p:nvPicPr>
          <p:cNvPr id="9" name="Picture 8" descr="Screen Shot 2016-09-30 at 9.07.3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51" y="2977446"/>
            <a:ext cx="83726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01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Acknowledgments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1106"/>
            <a:ext cx="7620000" cy="4800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/>
              <a:t>Special thanks to Cesar Galindo, Shawn Cui, </a:t>
            </a:r>
            <a:r>
              <a:rPr lang="en-US" dirty="0" err="1" smtClean="0"/>
              <a:t>Maissam</a:t>
            </a:r>
            <a:r>
              <a:rPr lang="en-US" dirty="0" smtClean="0"/>
              <a:t> </a:t>
            </a:r>
            <a:r>
              <a:rPr lang="en-US" dirty="0" err="1" smtClean="0"/>
              <a:t>Barkeshli</a:t>
            </a:r>
            <a:r>
              <a:rPr lang="en-US" dirty="0" smtClean="0"/>
              <a:t>, and Alexei </a:t>
            </a:r>
            <a:r>
              <a:rPr lang="en-US" dirty="0" err="1" smtClean="0"/>
              <a:t>Davydov</a:t>
            </a:r>
            <a:r>
              <a:rPr lang="en-US" dirty="0" smtClean="0"/>
              <a:t> for answering many questions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Many thanks to Prof. Freedman and everyone at Station Q 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None of this would have been possible without the guidance and dedication of Prof. </a:t>
            </a:r>
            <a:r>
              <a:rPr lang="en-US" dirty="0" err="1" smtClean="0"/>
              <a:t>Zhenghan</a:t>
            </a:r>
            <a:r>
              <a:rPr lang="en-US" dirty="0" smtClean="0"/>
              <a:t> Wang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02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6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50035</TotalTime>
  <Words>1334</Words>
  <Application>Microsoft Macintosh PowerPoint</Application>
  <PresentationFormat>On-screen Show (4:3)</PresentationFormat>
  <Paragraphs>231</Paragraphs>
  <Slides>31</Slides>
  <Notes>28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Adjacency</vt:lpstr>
      <vt:lpstr>Topological Quantum Computation with Gapped Boundaries</vt:lpstr>
      <vt:lpstr>Introduction</vt:lpstr>
      <vt:lpstr>Our Main Contributions</vt:lpstr>
      <vt:lpstr>Part I: Algebraic Theory of Gapped Boundaries</vt:lpstr>
      <vt:lpstr>Part I: Overview</vt:lpstr>
      <vt:lpstr>Topological Order</vt:lpstr>
      <vt:lpstr>Indecomposable Modules</vt:lpstr>
      <vt:lpstr>Lagrangian Algebras</vt:lpstr>
      <vt:lpstr>Lagrangian Algebras</vt:lpstr>
      <vt:lpstr>Lagrangian Algebras</vt:lpstr>
      <vt:lpstr>Boundary Defects</vt:lpstr>
      <vt:lpstr>Ground State Degeneracy</vt:lpstr>
      <vt:lpstr>Ground State Degeneracy</vt:lpstr>
      <vt:lpstr>Qudit Encoding</vt:lpstr>
      <vt:lpstr>Qudit Encoding</vt:lpstr>
      <vt:lpstr>Condensation</vt:lpstr>
      <vt:lpstr>Condensation</vt:lpstr>
      <vt:lpstr>Condensation</vt:lpstr>
      <vt:lpstr>Part II: Topological Quantum Computation</vt:lpstr>
      <vt:lpstr>Part II: Overview</vt:lpstr>
      <vt:lpstr>Tunnel-a Operations</vt:lpstr>
      <vt:lpstr>M Symbols</vt:lpstr>
      <vt:lpstr>M Symbols</vt:lpstr>
      <vt:lpstr>M Symbols</vt:lpstr>
      <vt:lpstr>Tunnel-a Operations</vt:lpstr>
      <vt:lpstr>Braiding Gapped Boundaries</vt:lpstr>
      <vt:lpstr>Topological Charge Measurement</vt:lpstr>
      <vt:lpstr>A Universal TQC Gate Set</vt:lpstr>
      <vt:lpstr>Example: </vt:lpstr>
      <vt:lpstr>Acknowledgments </vt:lpstr>
      <vt:lpstr>Thanks!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Discriminant Analysis for Dimensionality Reduction and Classification</dc:title>
  <dc:creator>Iris Cong</dc:creator>
  <cp:lastModifiedBy>Iris Cong</cp:lastModifiedBy>
  <cp:revision>776</cp:revision>
  <dcterms:created xsi:type="dcterms:W3CDTF">2016-03-30T02:00:27Z</dcterms:created>
  <dcterms:modified xsi:type="dcterms:W3CDTF">2017-01-05T20:15:12Z</dcterms:modified>
</cp:coreProperties>
</file>